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20"/>
  </p:notesMasterIdLst>
  <p:sldIdLst>
    <p:sldId id="256" r:id="rId2"/>
    <p:sldId id="257" r:id="rId3"/>
    <p:sldId id="265" r:id="rId4"/>
    <p:sldId id="258" r:id="rId5"/>
    <p:sldId id="263" r:id="rId6"/>
    <p:sldId id="274" r:id="rId7"/>
    <p:sldId id="275" r:id="rId8"/>
    <p:sldId id="276" r:id="rId9"/>
    <p:sldId id="271" r:id="rId10"/>
    <p:sldId id="278" r:id="rId11"/>
    <p:sldId id="277" r:id="rId12"/>
    <p:sldId id="279" r:id="rId13"/>
    <p:sldId id="280" r:id="rId14"/>
    <p:sldId id="281" r:id="rId15"/>
    <p:sldId id="282" r:id="rId16"/>
    <p:sldId id="283" r:id="rId17"/>
    <p:sldId id="284" r:id="rId18"/>
    <p:sldId id="285" r:id="rId19"/>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54"/>
  </p:normalViewPr>
  <p:slideViewPr>
    <p:cSldViewPr>
      <p:cViewPr varScale="1">
        <p:scale>
          <a:sx n="112" d="100"/>
          <a:sy n="112" d="100"/>
        </p:scale>
        <p:origin x="200" y="7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6EE160-B19A-4589-A41D-269317BE9EAB}"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8600CFA7-EB00-47FE-AC22-186231E3E346}">
      <dgm:prSet/>
      <dgm:spPr/>
      <dgm:t>
        <a:bodyPr/>
        <a:lstStyle/>
        <a:p>
          <a:r>
            <a:rPr lang="en-US" b="1" dirty="0"/>
            <a:t>MARKETING OBJECTIVE: </a:t>
          </a:r>
          <a:r>
            <a:rPr lang="en-US" dirty="0"/>
            <a:t>To convert a minimum of 150 people who viewed the ad during February 6, 2019 to February 11,2019 by gauging the people who landed on the website and downloaded the eBook. The campaign budget is $100  </a:t>
          </a:r>
        </a:p>
      </dgm:t>
    </dgm:pt>
    <dgm:pt modelId="{E6ECAD6C-0498-4EF5-AC58-FF59A636DA43}" type="parTrans" cxnId="{80EE2AFF-4755-4E8E-8DF4-816A15B11CB6}">
      <dgm:prSet/>
      <dgm:spPr/>
      <dgm:t>
        <a:bodyPr/>
        <a:lstStyle/>
        <a:p>
          <a:endParaRPr lang="en-US"/>
        </a:p>
      </dgm:t>
    </dgm:pt>
    <dgm:pt modelId="{9098B766-762D-4B0A-BC96-D0B34254B21C}" type="sibTrans" cxnId="{80EE2AFF-4755-4E8E-8DF4-816A15B11CB6}">
      <dgm:prSet/>
      <dgm:spPr/>
      <dgm:t>
        <a:bodyPr/>
        <a:lstStyle/>
        <a:p>
          <a:endParaRPr lang="en-US"/>
        </a:p>
      </dgm:t>
    </dgm:pt>
    <dgm:pt modelId="{47DC1FAA-AB53-4444-8ECD-E5B6741559C3}">
      <dgm:prSet/>
      <dgm:spPr/>
      <dgm:t>
        <a:bodyPr/>
        <a:lstStyle/>
        <a:p>
          <a:r>
            <a:rPr lang="en-US" b="1" dirty="0"/>
            <a:t>PRIMARY KPI: </a:t>
          </a:r>
          <a:r>
            <a:rPr lang="en-US" dirty="0"/>
            <a:t>Number of  people downloading the free eBook during the ad campaign.</a:t>
          </a:r>
        </a:p>
      </dgm:t>
    </dgm:pt>
    <dgm:pt modelId="{2C4395B6-103F-4F0C-9F43-2EEFB810A843}" type="parTrans" cxnId="{80439DDC-ECDA-4C9F-93BE-DC272D2E1312}">
      <dgm:prSet/>
      <dgm:spPr/>
      <dgm:t>
        <a:bodyPr/>
        <a:lstStyle/>
        <a:p>
          <a:endParaRPr lang="en-US"/>
        </a:p>
      </dgm:t>
    </dgm:pt>
    <dgm:pt modelId="{96D19E18-83D4-4BC1-86C6-4055E0EAD50E}" type="sibTrans" cxnId="{80439DDC-ECDA-4C9F-93BE-DC272D2E1312}">
      <dgm:prSet/>
      <dgm:spPr/>
      <dgm:t>
        <a:bodyPr/>
        <a:lstStyle/>
        <a:p>
          <a:endParaRPr lang="en-US"/>
        </a:p>
      </dgm:t>
    </dgm:pt>
    <dgm:pt modelId="{CAFEE01B-7609-4BE2-8C50-CB9F5B453E9D}" type="pres">
      <dgm:prSet presAssocID="{5C6EE160-B19A-4589-A41D-269317BE9EAB}" presName="root" presStyleCnt="0">
        <dgm:presLayoutVars>
          <dgm:dir/>
          <dgm:resizeHandles val="exact"/>
        </dgm:presLayoutVars>
      </dgm:prSet>
      <dgm:spPr/>
    </dgm:pt>
    <dgm:pt modelId="{86CB5EE8-988B-4160-8F61-F69FAE333980}" type="pres">
      <dgm:prSet presAssocID="{8600CFA7-EB00-47FE-AC22-186231E3E346}" presName="compNode" presStyleCnt="0"/>
      <dgm:spPr/>
    </dgm:pt>
    <dgm:pt modelId="{FE6DE475-8701-4C33-AF2D-2F1E25952A26}" type="pres">
      <dgm:prSet presAssocID="{8600CFA7-EB00-47FE-AC22-186231E3E346}" presName="iconBgRect" presStyleLbl="bgShp" presStyleIdx="0" presStyleCnt="2"/>
      <dgm:spPr/>
    </dgm:pt>
    <dgm:pt modelId="{99B98B2F-CBDF-482B-97F5-B499CCC859AF}" type="pres">
      <dgm:prSet presAssocID="{8600CFA7-EB00-47FE-AC22-186231E3E3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951ED360-E941-4946-9824-F91BDA9052F5}" type="pres">
      <dgm:prSet presAssocID="{8600CFA7-EB00-47FE-AC22-186231E3E346}" presName="spaceRect" presStyleCnt="0"/>
      <dgm:spPr/>
    </dgm:pt>
    <dgm:pt modelId="{05E45E90-C73F-4047-B99A-A542370B0025}" type="pres">
      <dgm:prSet presAssocID="{8600CFA7-EB00-47FE-AC22-186231E3E346}" presName="textRect" presStyleLbl="revTx" presStyleIdx="0" presStyleCnt="2" custScaleX="219016">
        <dgm:presLayoutVars>
          <dgm:chMax val="1"/>
          <dgm:chPref val="1"/>
        </dgm:presLayoutVars>
      </dgm:prSet>
      <dgm:spPr/>
    </dgm:pt>
    <dgm:pt modelId="{EA1B8829-6A42-4903-9C53-7EABB18E517B}" type="pres">
      <dgm:prSet presAssocID="{9098B766-762D-4B0A-BC96-D0B34254B21C}" presName="sibTrans" presStyleCnt="0"/>
      <dgm:spPr/>
    </dgm:pt>
    <dgm:pt modelId="{43AFF345-FE06-420F-83F5-231B420F626D}" type="pres">
      <dgm:prSet presAssocID="{47DC1FAA-AB53-4444-8ECD-E5B6741559C3}" presName="compNode" presStyleCnt="0"/>
      <dgm:spPr/>
    </dgm:pt>
    <dgm:pt modelId="{F37D9B17-1534-4684-A8C8-51FC086A1817}" type="pres">
      <dgm:prSet presAssocID="{47DC1FAA-AB53-4444-8ECD-E5B6741559C3}" presName="iconBgRect" presStyleLbl="bgShp" presStyleIdx="1" presStyleCnt="2"/>
      <dgm:spPr/>
    </dgm:pt>
    <dgm:pt modelId="{19BC85E5-3284-4B8C-8DB1-836ED32BCD73}" type="pres">
      <dgm:prSet presAssocID="{47DC1FAA-AB53-4444-8ECD-E5B6741559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9DED31A-549B-487E-8F1A-8E92EBED20A8}" type="pres">
      <dgm:prSet presAssocID="{47DC1FAA-AB53-4444-8ECD-E5B6741559C3}" presName="spaceRect" presStyleCnt="0"/>
      <dgm:spPr/>
    </dgm:pt>
    <dgm:pt modelId="{1AA4B419-EEFB-4138-A598-970EA94F7F0D}" type="pres">
      <dgm:prSet presAssocID="{47DC1FAA-AB53-4444-8ECD-E5B6741559C3}" presName="textRect" presStyleLbl="revTx" presStyleIdx="1" presStyleCnt="2">
        <dgm:presLayoutVars>
          <dgm:chMax val="1"/>
          <dgm:chPref val="1"/>
        </dgm:presLayoutVars>
      </dgm:prSet>
      <dgm:spPr/>
    </dgm:pt>
  </dgm:ptLst>
  <dgm:cxnLst>
    <dgm:cxn modelId="{5837427A-9DEB-46D3-9BE2-58720A4B7C4E}" type="presOf" srcId="{5C6EE160-B19A-4589-A41D-269317BE9EAB}" destId="{CAFEE01B-7609-4BE2-8C50-CB9F5B453E9D}" srcOrd="0" destOrd="0" presId="urn:microsoft.com/office/officeart/2018/5/layout/IconCircleLabelList"/>
    <dgm:cxn modelId="{46C0C47D-1535-4BBB-BE1E-48881F5FE45F}" type="presOf" srcId="{8600CFA7-EB00-47FE-AC22-186231E3E346}" destId="{05E45E90-C73F-4047-B99A-A542370B0025}" srcOrd="0" destOrd="0" presId="urn:microsoft.com/office/officeart/2018/5/layout/IconCircleLabelList"/>
    <dgm:cxn modelId="{80439DDC-ECDA-4C9F-93BE-DC272D2E1312}" srcId="{5C6EE160-B19A-4589-A41D-269317BE9EAB}" destId="{47DC1FAA-AB53-4444-8ECD-E5B6741559C3}" srcOrd="1" destOrd="0" parTransId="{2C4395B6-103F-4F0C-9F43-2EEFB810A843}" sibTransId="{96D19E18-83D4-4BC1-86C6-4055E0EAD50E}"/>
    <dgm:cxn modelId="{606CEFF3-741C-4FF4-AD85-AA29F27705D7}" type="presOf" srcId="{47DC1FAA-AB53-4444-8ECD-E5B6741559C3}" destId="{1AA4B419-EEFB-4138-A598-970EA94F7F0D}" srcOrd="0" destOrd="0" presId="urn:microsoft.com/office/officeart/2018/5/layout/IconCircleLabelList"/>
    <dgm:cxn modelId="{80EE2AFF-4755-4E8E-8DF4-816A15B11CB6}" srcId="{5C6EE160-B19A-4589-A41D-269317BE9EAB}" destId="{8600CFA7-EB00-47FE-AC22-186231E3E346}" srcOrd="0" destOrd="0" parTransId="{E6ECAD6C-0498-4EF5-AC58-FF59A636DA43}" sibTransId="{9098B766-762D-4B0A-BC96-D0B34254B21C}"/>
    <dgm:cxn modelId="{CDD0D60C-D419-45E0-BF7C-3AF9BA46E943}" type="presParOf" srcId="{CAFEE01B-7609-4BE2-8C50-CB9F5B453E9D}" destId="{86CB5EE8-988B-4160-8F61-F69FAE333980}" srcOrd="0" destOrd="0" presId="urn:microsoft.com/office/officeart/2018/5/layout/IconCircleLabelList"/>
    <dgm:cxn modelId="{3DAE80DB-9DDC-4515-9B49-B2B98690EEC1}" type="presParOf" srcId="{86CB5EE8-988B-4160-8F61-F69FAE333980}" destId="{FE6DE475-8701-4C33-AF2D-2F1E25952A26}" srcOrd="0" destOrd="0" presId="urn:microsoft.com/office/officeart/2018/5/layout/IconCircleLabelList"/>
    <dgm:cxn modelId="{D77DD382-16B2-4FE4-8C0E-E6561532E8E8}" type="presParOf" srcId="{86CB5EE8-988B-4160-8F61-F69FAE333980}" destId="{99B98B2F-CBDF-482B-97F5-B499CCC859AF}" srcOrd="1" destOrd="0" presId="urn:microsoft.com/office/officeart/2018/5/layout/IconCircleLabelList"/>
    <dgm:cxn modelId="{18285BB8-ACC1-4B3C-962F-DABAFD257B93}" type="presParOf" srcId="{86CB5EE8-988B-4160-8F61-F69FAE333980}" destId="{951ED360-E941-4946-9824-F91BDA9052F5}" srcOrd="2" destOrd="0" presId="urn:microsoft.com/office/officeart/2018/5/layout/IconCircleLabelList"/>
    <dgm:cxn modelId="{DB87E18A-7937-4E99-BE6E-4A6127B0D7E6}" type="presParOf" srcId="{86CB5EE8-988B-4160-8F61-F69FAE333980}" destId="{05E45E90-C73F-4047-B99A-A542370B0025}" srcOrd="3" destOrd="0" presId="urn:microsoft.com/office/officeart/2018/5/layout/IconCircleLabelList"/>
    <dgm:cxn modelId="{4CD0DA79-A4E5-43E5-AEF0-E20FCCFEF555}" type="presParOf" srcId="{CAFEE01B-7609-4BE2-8C50-CB9F5B453E9D}" destId="{EA1B8829-6A42-4903-9C53-7EABB18E517B}" srcOrd="1" destOrd="0" presId="urn:microsoft.com/office/officeart/2018/5/layout/IconCircleLabelList"/>
    <dgm:cxn modelId="{2AF03D5A-DA4C-4BBA-9D8A-B7CCABB1D81F}" type="presParOf" srcId="{CAFEE01B-7609-4BE2-8C50-CB9F5B453E9D}" destId="{43AFF345-FE06-420F-83F5-231B420F626D}" srcOrd="2" destOrd="0" presId="urn:microsoft.com/office/officeart/2018/5/layout/IconCircleLabelList"/>
    <dgm:cxn modelId="{784DC05E-7441-41C0-AC5B-220FBA280113}" type="presParOf" srcId="{43AFF345-FE06-420F-83F5-231B420F626D}" destId="{F37D9B17-1534-4684-A8C8-51FC086A1817}" srcOrd="0" destOrd="0" presId="urn:microsoft.com/office/officeart/2018/5/layout/IconCircleLabelList"/>
    <dgm:cxn modelId="{256BF617-5E10-4EB8-897E-7FBA88DF5BB9}" type="presParOf" srcId="{43AFF345-FE06-420F-83F5-231B420F626D}" destId="{19BC85E5-3284-4B8C-8DB1-836ED32BCD73}" srcOrd="1" destOrd="0" presId="urn:microsoft.com/office/officeart/2018/5/layout/IconCircleLabelList"/>
    <dgm:cxn modelId="{617CA46B-6370-4B88-ABA9-F8B295286F0A}" type="presParOf" srcId="{43AFF345-FE06-420F-83F5-231B420F626D}" destId="{D9DED31A-549B-487E-8F1A-8E92EBED20A8}" srcOrd="2" destOrd="0" presId="urn:microsoft.com/office/officeart/2018/5/layout/IconCircleLabelList"/>
    <dgm:cxn modelId="{D5D98EFB-D2B1-4D8B-8D23-DDE88C5C2D84}" type="presParOf" srcId="{43AFF345-FE06-420F-83F5-231B420F626D}" destId="{1AA4B419-EEFB-4138-A598-970EA94F7F0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DE475-8701-4C33-AF2D-2F1E25952A26}">
      <dsp:nvSpPr>
        <dsp:cNvPr id="0" name=""/>
        <dsp:cNvSpPr/>
      </dsp:nvSpPr>
      <dsp:spPr>
        <a:xfrm>
          <a:off x="1693921" y="31684"/>
          <a:ext cx="1303875" cy="1303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9B98B2F-CBDF-482B-97F5-B499CCC859AF}">
      <dsp:nvSpPr>
        <dsp:cNvPr id="0" name=""/>
        <dsp:cNvSpPr/>
      </dsp:nvSpPr>
      <dsp:spPr>
        <a:xfrm>
          <a:off x="1971796" y="309560"/>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E45E90-C73F-4047-B99A-A542370B0025}">
      <dsp:nvSpPr>
        <dsp:cNvPr id="0" name=""/>
        <dsp:cNvSpPr/>
      </dsp:nvSpPr>
      <dsp:spPr>
        <a:xfrm>
          <a:off x="5125" y="1741685"/>
          <a:ext cx="4681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MARKETING OBJECTIVE: </a:t>
          </a:r>
          <a:r>
            <a:rPr lang="en-US" sz="1200" kern="1200" dirty="0"/>
            <a:t>To convert a minimum of 150 people who viewed the ad during February 6, 2019 to February 11,2019 by gauging the people who landed on the website and downloaded the eBook. The campaign budget is $100  </a:t>
          </a:r>
        </a:p>
      </dsp:txBody>
      <dsp:txXfrm>
        <a:off x="5125" y="1741685"/>
        <a:ext cx="4681467" cy="720000"/>
      </dsp:txXfrm>
    </dsp:sp>
    <dsp:sp modelId="{F37D9B17-1534-4684-A8C8-51FC086A1817}">
      <dsp:nvSpPr>
        <dsp:cNvPr id="0" name=""/>
        <dsp:cNvSpPr/>
      </dsp:nvSpPr>
      <dsp:spPr>
        <a:xfrm>
          <a:off x="5477467" y="31684"/>
          <a:ext cx="1303875" cy="1303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BC85E5-3284-4B8C-8DB1-836ED32BCD73}">
      <dsp:nvSpPr>
        <dsp:cNvPr id="0" name=""/>
        <dsp:cNvSpPr/>
      </dsp:nvSpPr>
      <dsp:spPr>
        <a:xfrm>
          <a:off x="5755342" y="309560"/>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AA4B419-EEFB-4138-A598-970EA94F7F0D}">
      <dsp:nvSpPr>
        <dsp:cNvPr id="0" name=""/>
        <dsp:cNvSpPr/>
      </dsp:nvSpPr>
      <dsp:spPr>
        <a:xfrm>
          <a:off x="5060655" y="1741685"/>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1" kern="1200" dirty="0"/>
            <a:t>PRIMARY KPI: </a:t>
          </a:r>
          <a:r>
            <a:rPr lang="en-US" sz="1200" kern="1200" dirty="0"/>
            <a:t>Number of  people downloading the free eBook during the ad campaign.</a:t>
          </a:r>
        </a:p>
      </dsp:txBody>
      <dsp:txXfrm>
        <a:off x="5060655" y="1741685"/>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3DA5ADC-A69C-F24F-97D3-926423029A59}" type="datetimeFigureOut">
              <a:rPr lang="en-US" smtClean="0"/>
              <a:t>2/16/19</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3BC6B16C-D662-5640-8891-52917AE6CC79}" type="slidenum">
              <a:rPr lang="en-US" smtClean="0"/>
              <a:t>‹#›</a:t>
            </a:fld>
            <a:endParaRPr lang="en-US"/>
          </a:p>
        </p:txBody>
      </p:sp>
    </p:spTree>
    <p:extLst>
      <p:ext uri="{BB962C8B-B14F-4D97-AF65-F5344CB8AC3E}">
        <p14:creationId xmlns:p14="http://schemas.microsoft.com/office/powerpoint/2010/main" val="2040405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2/16/19</a:t>
            </a:fld>
            <a:endParaRPr lang="en-US"/>
          </a:p>
        </p:txBody>
      </p:sp>
      <p:sp>
        <p:nvSpPr>
          <p:cNvPr id="5" name="Footer Placeholder 4"/>
          <p:cNvSpPr>
            <a:spLocks noGrp="1"/>
          </p:cNvSpPr>
          <p:nvPr>
            <p:ph type="ftr" sz="quarter" idx="11"/>
          </p:nvPr>
        </p:nvSpPr>
        <p:spPr>
          <a:xfrm>
            <a:off x="1812376" y="246981"/>
            <a:ext cx="3730436" cy="231901"/>
          </a:xfrm>
        </p:spPr>
        <p:txBody>
          <a:bodyPr/>
          <a:lstStyle/>
          <a:p>
            <a:endParaRPr lang="en-US"/>
          </a:p>
        </p:txBody>
      </p:sp>
      <p:sp>
        <p:nvSpPr>
          <p:cNvPr id="6" name="Slide Number Placeholder 5"/>
          <p:cNvSpPr>
            <a:spLocks noGrp="1"/>
          </p:cNvSpPr>
          <p:nvPr>
            <p:ph type="sldNum" sz="quarter" idx="12"/>
          </p:nvPr>
        </p:nvSpPr>
        <p:spPr>
          <a:xfrm>
            <a:off x="1078249" y="599230"/>
            <a:ext cx="608264" cy="377684"/>
          </a:xfrm>
        </p:spPr>
        <p:txBody>
          <a:bodyPr/>
          <a:lstStyle/>
          <a:p>
            <a:fld id="{B6F15528-21DE-4FAA-801E-634DDDAF4B2B}" type="slidenum">
              <a:rPr lang="en-US" smtClean="0"/>
              <a:t>‹#›</a:t>
            </a:fld>
            <a:endParaRPr lang="en-US"/>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361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127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090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5325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74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233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5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598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020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85121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24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1D8BD707-D9CF-40AE-B4C6-C98DA3205C09}" type="datetimeFigureOut">
              <a:rPr lang="en-US" smtClean="0"/>
              <a:t>2/16/19</a:t>
            </a:fld>
            <a:endParaRPr lang="en-US"/>
          </a:p>
        </p:txBody>
      </p:sp>
      <p:sp>
        <p:nvSpPr>
          <p:cNvPr id="6" name="Footer Placeholder 5"/>
          <p:cNvSpPr>
            <a:spLocks noGrp="1"/>
          </p:cNvSpPr>
          <p:nvPr>
            <p:ph type="ftr" sz="quarter" idx="11"/>
          </p:nvPr>
        </p:nvSpPr>
        <p:spPr>
          <a:xfrm>
            <a:off x="1085537" y="238981"/>
            <a:ext cx="4155753" cy="240698"/>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23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1D8BD707-D9CF-40AE-B4C6-C98DA3205C09}" type="datetimeFigureOut">
              <a:rPr lang="en-US" smtClean="0"/>
              <a:t>2/16/19</a:t>
            </a:fld>
            <a:endParaRPr lang="en-US"/>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B6F15528-21DE-4FAA-801E-634DDDAF4B2B}" type="slidenum">
              <a:rPr lang="en-US" smtClean="0"/>
              <a:t>‹#›</a:t>
            </a:fld>
            <a:endParaRPr lang="en-US"/>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6483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dmnd.udacity.com/eboo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p:cNvSpPr txBox="1"/>
          <p:nvPr/>
        </p:nvSpPr>
        <p:spPr>
          <a:xfrm>
            <a:off x="482601" y="1978533"/>
            <a:ext cx="2522980" cy="2561716"/>
          </a:xfrm>
          <a:prstGeom prst="rect">
            <a:avLst/>
          </a:prstGeom>
        </p:spPr>
        <p:txBody>
          <a:bodyPr vert="horz" lIns="91440" tIns="45720" rIns="91440" bIns="45720" rtlCol="0">
            <a:normAutofit/>
          </a:bodyPr>
          <a:lstStyle/>
          <a:p>
            <a:pPr algn="ctr">
              <a:lnSpc>
                <a:spcPct val="90000"/>
              </a:lnSpc>
              <a:spcBef>
                <a:spcPts val="100"/>
              </a:spcBef>
            </a:pPr>
            <a:r>
              <a:rPr lang="en-US" sz="2000" dirty="0">
                <a:solidFill>
                  <a:srgbClr val="002060"/>
                </a:solidFill>
              </a:rPr>
              <a:t>Project 3: Run a Facebook Campaign (Part 2)</a:t>
            </a:r>
          </a:p>
          <a:p>
            <a:pPr algn="ctr">
              <a:lnSpc>
                <a:spcPct val="90000"/>
              </a:lnSpc>
              <a:spcBef>
                <a:spcPts val="2190"/>
              </a:spcBef>
            </a:pPr>
            <a:r>
              <a:rPr lang="en-US" sz="2000" spc="-5" dirty="0">
                <a:solidFill>
                  <a:srgbClr val="C00000"/>
                </a:solidFill>
              </a:rPr>
              <a:t>Laavanya Ganesh</a:t>
            </a:r>
            <a:endParaRPr lang="en-US" sz="2000" dirty="0">
              <a:solidFill>
                <a:srgbClr val="C00000"/>
              </a:solidFill>
            </a:endParaRPr>
          </a:p>
        </p:txBody>
      </p:sp>
      <p:pic>
        <p:nvPicPr>
          <p:cNvPr id="6" name="Picture 5">
            <a:extLst>
              <a:ext uri="{FF2B5EF4-FFF2-40B4-BE49-F238E27FC236}">
                <a16:creationId xmlns:a16="http://schemas.microsoft.com/office/drawing/2014/main" id="{C397E485-BB07-D64A-AB83-071B8299E1C2}"/>
              </a:ext>
            </a:extLst>
          </p:cNvPr>
          <p:cNvPicPr>
            <a:picLocks noChangeAspect="1"/>
          </p:cNvPicPr>
          <p:nvPr/>
        </p:nvPicPr>
        <p:blipFill>
          <a:blip r:embed="rId2">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973322" y="1269084"/>
            <a:ext cx="4688077" cy="2484680"/>
          </a:xfrm>
          <a:prstGeom prst="rect">
            <a:avLst/>
          </a:prstGeom>
        </p:spPr>
      </p:pic>
      <p:sp>
        <p:nvSpPr>
          <p:cNvPr id="7" name="TextBox 6">
            <a:extLst>
              <a:ext uri="{FF2B5EF4-FFF2-40B4-BE49-F238E27FC236}">
                <a16:creationId xmlns:a16="http://schemas.microsoft.com/office/drawing/2014/main" id="{41F8C03A-02AA-AF44-B29B-A3663E609C8F}"/>
              </a:ext>
            </a:extLst>
          </p:cNvPr>
          <p:cNvSpPr txBox="1"/>
          <p:nvPr/>
        </p:nvSpPr>
        <p:spPr>
          <a:xfrm>
            <a:off x="4454702" y="3874416"/>
            <a:ext cx="3725315" cy="341632"/>
          </a:xfrm>
          <a:prstGeom prst="rect">
            <a:avLst/>
          </a:prstGeom>
          <a:noFill/>
        </p:spPr>
        <p:txBody>
          <a:bodyPr wrap="none" rtlCol="0">
            <a:spAutoFit/>
          </a:bodyPr>
          <a:lstStyle/>
          <a:p>
            <a:pPr algn="ctr">
              <a:lnSpc>
                <a:spcPct val="90000"/>
              </a:lnSpc>
              <a:spcBef>
                <a:spcPts val="2190"/>
              </a:spcBef>
            </a:pPr>
            <a:r>
              <a:rPr lang="en-US" b="1" spc="-5" dirty="0">
                <a:solidFill>
                  <a:srgbClr val="002060"/>
                </a:solidFill>
              </a:rPr>
              <a:t>THE ONLY FASHION THAT NEVER DIES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3" name="Picture 4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5" name="Straight Connector 4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9" name="Rectangle 48">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A32DFE8-6C74-1E4F-AC9C-43815CDB71BC}"/>
              </a:ext>
            </a:extLst>
          </p:cNvPr>
          <p:cNvSpPr txBox="1"/>
          <p:nvPr/>
        </p:nvSpPr>
        <p:spPr>
          <a:xfrm>
            <a:off x="1332546" y="3344279"/>
            <a:ext cx="6482259" cy="413646"/>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500" cap="all" dirty="0">
                <a:latin typeface="+mj-lt"/>
                <a:ea typeface="+mj-ea"/>
                <a:cs typeface="+mj-cs"/>
              </a:rPr>
              <a:t>CAMPAIGN evaluation- PART 1</a:t>
            </a:r>
          </a:p>
        </p:txBody>
      </p:sp>
      <p:cxnSp>
        <p:nvCxnSpPr>
          <p:cNvPr id="53" name="Straight Connector 52">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5" name="Picture 54">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7" name="Straight Connector 56">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604B71F2-2DEA-BA41-950C-B30BFEAFD4D4}"/>
              </a:ext>
            </a:extLst>
          </p:cNvPr>
          <p:cNvSpPr>
            <a:spLocks noChangeArrowheads="1"/>
          </p:cNvSpPr>
          <p:nvPr/>
        </p:nvSpPr>
        <p:spPr bwMode="auto">
          <a:xfrm>
            <a:off x="12648639" y="547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E984542-162F-584B-8A0C-8AF7A112AAE8}"/>
              </a:ext>
            </a:extLst>
          </p:cNvPr>
          <p:cNvSpPr txBox="1"/>
          <p:nvPr/>
        </p:nvSpPr>
        <p:spPr>
          <a:xfrm>
            <a:off x="152400" y="756740"/>
            <a:ext cx="8880957" cy="1954381"/>
          </a:xfrm>
          <a:prstGeom prst="rect">
            <a:avLst/>
          </a:prstGeom>
          <a:noFill/>
        </p:spPr>
        <p:txBody>
          <a:bodyPr wrap="none" rtlCol="0">
            <a:spAutoFit/>
          </a:bodyPr>
          <a:lstStyle/>
          <a:p>
            <a:pPr marL="171450" indent="-171450">
              <a:buFont typeface="Arial" panose="020B0604020202020204" pitchFamily="34" charset="0"/>
              <a:buChar char="•"/>
            </a:pPr>
            <a:r>
              <a:rPr lang="en-US" sz="1100" dirty="0"/>
              <a:t>There were zero e-book downloads since my Udacity pixel wasn’t working. I did email the support, but there has been no response yet. </a:t>
            </a:r>
          </a:p>
          <a:p>
            <a:r>
              <a:rPr lang="en-US" sz="1100" dirty="0"/>
              <a:t>The mentor in the group told to leave a note about this for the reviewer</a:t>
            </a:r>
          </a:p>
          <a:p>
            <a:endParaRPr lang="en-US" sz="1100" dirty="0"/>
          </a:p>
          <a:p>
            <a:pPr marL="171450" indent="-171450">
              <a:buFont typeface="Arial" panose="020B0604020202020204" pitchFamily="34" charset="0"/>
              <a:buChar char="•"/>
            </a:pPr>
            <a:r>
              <a:rPr lang="en-US" sz="1100" dirty="0"/>
              <a:t>According to my marketing objective, to convert 150 people by having them download the eBook, the campaign was a failure. </a:t>
            </a:r>
          </a:p>
          <a:p>
            <a:r>
              <a:rPr lang="en-US" sz="1100" dirty="0"/>
              <a:t>    The main reason would be the Udacity pixel not working. I presume the problem was also because of competition.</a:t>
            </a:r>
          </a:p>
          <a:p>
            <a:r>
              <a:rPr lang="en-US" sz="1100" dirty="0"/>
              <a:t>    I guess my ads were pushed down as many other Students had already placed similar ads for Udacity before me. </a:t>
            </a:r>
          </a:p>
          <a:p>
            <a:endParaRPr lang="en-US" sz="1100" dirty="0"/>
          </a:p>
          <a:p>
            <a:pPr marL="171450" indent="-171450">
              <a:buFont typeface="Arial" panose="020B0604020202020204" pitchFamily="34" charset="0"/>
              <a:buChar char="•"/>
            </a:pPr>
            <a:r>
              <a:rPr lang="en-US" sz="1100" dirty="0"/>
              <a:t>On a holistic view, the overall number of impressions of 16,091 for 3 ads was good. The average cost to reach 1,000 people was $12.18</a:t>
            </a:r>
          </a:p>
          <a:p>
            <a:r>
              <a:rPr lang="en-US" sz="1100" dirty="0"/>
              <a:t>     “Image 3” is the most expensive and with the most reach at $10.67 and 6,455 people respectively. </a:t>
            </a:r>
          </a:p>
          <a:p>
            <a:r>
              <a:rPr lang="en-US" sz="1100" dirty="0"/>
              <a:t>    I would actually say ad 1 performed the best compared to the other ads with a moderate reach of 2307 at a moderate cost of $9.94 per1000 people </a:t>
            </a:r>
          </a:p>
          <a:p>
            <a:r>
              <a:rPr lang="en-US" sz="1100" dirty="0"/>
              <a:t>    reached and a low CPC of $4.06</a:t>
            </a:r>
          </a:p>
        </p:txBody>
      </p:sp>
    </p:spTree>
    <p:extLst>
      <p:ext uri="{BB962C8B-B14F-4D97-AF65-F5344CB8AC3E}">
        <p14:creationId xmlns:p14="http://schemas.microsoft.com/office/powerpoint/2010/main" val="83288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3" name="Picture 4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5" name="Straight Connector 4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9" name="Rectangle 48">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A32DFE8-6C74-1E4F-AC9C-43815CDB71BC}"/>
              </a:ext>
            </a:extLst>
          </p:cNvPr>
          <p:cNvSpPr txBox="1"/>
          <p:nvPr/>
        </p:nvSpPr>
        <p:spPr>
          <a:xfrm>
            <a:off x="1332546" y="3344279"/>
            <a:ext cx="6482259" cy="413646"/>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500" cap="all" dirty="0">
                <a:latin typeface="+mj-lt"/>
                <a:ea typeface="+mj-ea"/>
                <a:cs typeface="+mj-cs"/>
              </a:rPr>
              <a:t>CAMPAIGN evaluation- PART 2</a:t>
            </a:r>
          </a:p>
        </p:txBody>
      </p:sp>
      <p:cxnSp>
        <p:nvCxnSpPr>
          <p:cNvPr id="53" name="Straight Connector 52">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5" name="Picture 54">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7" name="Straight Connector 56">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604B71F2-2DEA-BA41-950C-B30BFEAFD4D4}"/>
              </a:ext>
            </a:extLst>
          </p:cNvPr>
          <p:cNvSpPr>
            <a:spLocks noChangeArrowheads="1"/>
          </p:cNvSpPr>
          <p:nvPr/>
        </p:nvSpPr>
        <p:spPr bwMode="auto">
          <a:xfrm>
            <a:off x="12648639" y="547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FE984542-162F-584B-8A0C-8AF7A112AAE8}"/>
              </a:ext>
            </a:extLst>
          </p:cNvPr>
          <p:cNvSpPr txBox="1"/>
          <p:nvPr/>
        </p:nvSpPr>
        <p:spPr>
          <a:xfrm>
            <a:off x="228600" y="1064166"/>
            <a:ext cx="8831264" cy="1785104"/>
          </a:xfrm>
          <a:prstGeom prst="rect">
            <a:avLst/>
          </a:prstGeom>
          <a:noFill/>
        </p:spPr>
        <p:txBody>
          <a:bodyPr wrap="none" rtlCol="0">
            <a:spAutoFit/>
          </a:bodyPr>
          <a:lstStyle/>
          <a:p>
            <a:pPr marL="171450" indent="-171450">
              <a:buFont typeface="Arial" panose="020B0604020202020204" pitchFamily="34" charset="0"/>
              <a:buChar char="•"/>
            </a:pPr>
            <a:r>
              <a:rPr lang="en-US" sz="1100" dirty="0"/>
              <a:t>I would approach my campaign by including women in the target persona and change nothing else about the demographics </a:t>
            </a:r>
          </a:p>
          <a:p>
            <a:endParaRPr lang="en-US" sz="1100" dirty="0"/>
          </a:p>
          <a:p>
            <a:pPr marL="171450" indent="-171450">
              <a:buFont typeface="Arial" panose="020B0604020202020204" pitchFamily="34" charset="0"/>
              <a:buChar char="•"/>
            </a:pPr>
            <a:r>
              <a:rPr lang="en-US" sz="1100" dirty="0"/>
              <a:t>I would use different ad copies for different ad images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I would segment the target audience into different segments like graduates, college professors, business professionals aspiring to become marketers,</a:t>
            </a:r>
          </a:p>
          <a:p>
            <a:r>
              <a:rPr lang="en-US" sz="1100" dirty="0"/>
              <a:t>business professionals already in the industry and use different ad creatives for the target segment</a:t>
            </a:r>
          </a:p>
          <a:p>
            <a:endParaRPr lang="en-US" sz="1100" dirty="0"/>
          </a:p>
          <a:p>
            <a:pPr marL="171450" indent="-171450">
              <a:buFont typeface="Arial" panose="020B0604020202020204" pitchFamily="34" charset="0"/>
              <a:buChar char="•"/>
            </a:pPr>
            <a:r>
              <a:rPr lang="en-US" sz="1100" dirty="0"/>
              <a:t>I would change the ad creatives to better suit the location audience segment</a:t>
            </a:r>
          </a:p>
          <a:p>
            <a:endParaRPr lang="en-US" sz="1100" dirty="0"/>
          </a:p>
          <a:p>
            <a:pPr marL="171450" indent="-171450">
              <a:buFont typeface="Arial" panose="020B0604020202020204" pitchFamily="34" charset="0"/>
              <a:buChar char="•"/>
            </a:pPr>
            <a:endParaRPr lang="en-US" sz="1100" dirty="0"/>
          </a:p>
        </p:txBody>
      </p:sp>
      <p:sp>
        <p:nvSpPr>
          <p:cNvPr id="3" name="TextBox 2">
            <a:extLst>
              <a:ext uri="{FF2B5EF4-FFF2-40B4-BE49-F238E27FC236}">
                <a16:creationId xmlns:a16="http://schemas.microsoft.com/office/drawing/2014/main" id="{087D9904-3FD8-A649-ACBC-9E9F66043EB1}"/>
              </a:ext>
            </a:extLst>
          </p:cNvPr>
          <p:cNvSpPr txBox="1"/>
          <p:nvPr/>
        </p:nvSpPr>
        <p:spPr>
          <a:xfrm>
            <a:off x="896815" y="545123"/>
            <a:ext cx="2534668" cy="369332"/>
          </a:xfrm>
          <a:prstGeom prst="rect">
            <a:avLst/>
          </a:prstGeom>
          <a:noFill/>
        </p:spPr>
        <p:txBody>
          <a:bodyPr wrap="none" rtlCol="0">
            <a:spAutoFit/>
          </a:bodyPr>
          <a:lstStyle/>
          <a:p>
            <a:r>
              <a:rPr lang="en-US" dirty="0">
                <a:solidFill>
                  <a:srgbClr val="FF0000"/>
                </a:solidFill>
              </a:rPr>
              <a:t>ADDITIONAL BUDGET</a:t>
            </a:r>
          </a:p>
        </p:txBody>
      </p:sp>
    </p:spTree>
    <p:extLst>
      <p:ext uri="{BB962C8B-B14F-4D97-AF65-F5344CB8AC3E}">
        <p14:creationId xmlns:p14="http://schemas.microsoft.com/office/powerpoint/2010/main" val="138794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48D226DA-E368-46E4-BF0C-D467A1E86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774271" y="704037"/>
            <a:ext cx="6516868" cy="2656378"/>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100" cap="all">
                <a:latin typeface="+mj-lt"/>
                <a:ea typeface="+mj-ea"/>
                <a:cs typeface="+mj-cs"/>
              </a:rPr>
              <a:t>Appendix</a:t>
            </a:r>
          </a:p>
          <a:p>
            <a:pPr defTabSz="914400">
              <a:lnSpc>
                <a:spcPct val="90000"/>
              </a:lnSpc>
              <a:spcBef>
                <a:spcPct val="0"/>
              </a:spcBef>
              <a:spcAft>
                <a:spcPts val="600"/>
              </a:spcAft>
            </a:pPr>
            <a:r>
              <a:rPr lang="en-US" sz="3100" cap="all">
                <a:latin typeface="+mj-lt"/>
                <a:ea typeface="+mj-ea"/>
                <a:cs typeface="+mj-cs"/>
              </a:rPr>
              <a:t>Screenshots for Reference</a:t>
            </a:r>
          </a:p>
          <a:p>
            <a:pPr defTabSz="914400">
              <a:lnSpc>
                <a:spcPct val="90000"/>
              </a:lnSpc>
              <a:spcBef>
                <a:spcPct val="0"/>
              </a:spcBef>
              <a:spcAft>
                <a:spcPts val="600"/>
              </a:spcAft>
            </a:pPr>
            <a:br>
              <a:rPr lang="en-US" sz="3100" cap="all">
                <a:latin typeface="+mj-lt"/>
                <a:ea typeface="+mj-ea"/>
                <a:cs typeface="+mj-cs"/>
              </a:rPr>
            </a:br>
            <a:endParaRPr lang="en-US" sz="3100" cap="all">
              <a:latin typeface="+mj-lt"/>
              <a:ea typeface="+mj-ea"/>
              <a:cs typeface="+mj-cs"/>
            </a:endParaRPr>
          </a:p>
        </p:txBody>
      </p:sp>
      <p:cxnSp>
        <p:nvCxnSpPr>
          <p:cNvPr id="17" name="Straight Connector 16">
            <a:extLst>
              <a:ext uri="{FF2B5EF4-FFF2-40B4-BE49-F238E27FC236}">
                <a16:creationId xmlns:a16="http://schemas.microsoft.com/office/drawing/2014/main" id="{7105F2EF-F4AA-488F-8E74-484FA0078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551646"/>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306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6" name="Straight Connector 2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0" name="Rectangle 29">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332546" y="3344279"/>
            <a:ext cx="6482259" cy="413646"/>
          </a:xfrm>
          <a:prstGeom prst="rect">
            <a:avLst/>
          </a:prstGeom>
        </p:spPr>
        <p:txBody>
          <a:bodyPr vert="horz" lIns="91440" tIns="45720" rIns="91440" bIns="0" rtlCol="0" anchor="b">
            <a:normAutofit fontScale="92500" lnSpcReduction="10000"/>
          </a:bodyPr>
          <a:lstStyle/>
          <a:p>
            <a:pPr defTabSz="914400">
              <a:lnSpc>
                <a:spcPct val="90000"/>
              </a:lnSpc>
              <a:spcBef>
                <a:spcPct val="0"/>
              </a:spcBef>
            </a:pPr>
            <a:r>
              <a:rPr lang="en-US" cap="all" dirty="0">
                <a:latin typeface="+mj-lt"/>
                <a:ea typeface="+mj-ea"/>
                <a:cs typeface="+mj-cs"/>
              </a:rPr>
              <a:t>CAMPAIGN RESULTS: PERFORMANCE </a:t>
            </a:r>
          </a:p>
          <a:p>
            <a:pPr defTabSz="914400">
              <a:lnSpc>
                <a:spcPct val="90000"/>
              </a:lnSpc>
              <a:spcBef>
                <a:spcPct val="0"/>
              </a:spcBef>
              <a:spcAft>
                <a:spcPts val="600"/>
              </a:spcAft>
            </a:pPr>
            <a:br>
              <a:rPr lang="en-US" sz="700" cap="all" dirty="0">
                <a:latin typeface="+mj-lt"/>
                <a:ea typeface="+mj-ea"/>
                <a:cs typeface="+mj-cs"/>
              </a:rPr>
            </a:br>
            <a:endParaRPr lang="en-US" sz="700" cap="all" dirty="0">
              <a:latin typeface="+mj-lt"/>
              <a:ea typeface="+mj-ea"/>
              <a:cs typeface="+mj-cs"/>
            </a:endParaRPr>
          </a:p>
        </p:txBody>
      </p:sp>
      <p:pic>
        <p:nvPicPr>
          <p:cNvPr id="5" name="Picture 4" descr="A screenshot of a social media post&#13;&#10;&#13;&#10;Description automatically generated">
            <a:extLst>
              <a:ext uri="{FF2B5EF4-FFF2-40B4-BE49-F238E27FC236}">
                <a16:creationId xmlns:a16="http://schemas.microsoft.com/office/drawing/2014/main" id="{A4504197-4A5A-4F44-906C-6826027ED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882" y="482994"/>
            <a:ext cx="6407391" cy="2739160"/>
          </a:xfrm>
          <a:prstGeom prst="rect">
            <a:avLst/>
          </a:prstGeom>
          <a:ln>
            <a:solidFill>
              <a:srgbClr val="C00000"/>
            </a:solidFill>
          </a:ln>
        </p:spPr>
      </p:pic>
      <p:cxnSp>
        <p:nvCxnSpPr>
          <p:cNvPr id="34" name="Straight Connector 33">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6" name="Picture 35">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8" name="Straight Connector 37">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535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4">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7" name="Straight Connector 46">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 name="Rectangle 50">
            <a:extLst>
              <a:ext uri="{FF2B5EF4-FFF2-40B4-BE49-F238E27FC236}">
                <a16:creationId xmlns:a16="http://schemas.microsoft.com/office/drawing/2014/main" id="{274FF48E-21C6-4ED1-8D57-5D27A7B76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DE4EA73-B3EE-41C9-8DED-BFE895585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332546" y="3459898"/>
            <a:ext cx="6490891" cy="633523"/>
          </a:xfrm>
          <a:prstGeom prst="rect">
            <a:avLst/>
          </a:prstGeom>
        </p:spPr>
        <p:txBody>
          <a:bodyPr vert="horz" lIns="91440" tIns="45720" rIns="91440" bIns="45720" rtlCol="0" anchor="t">
            <a:noAutofit/>
          </a:bodyPr>
          <a:lstStyle/>
          <a:p>
            <a:pPr defTabSz="914400">
              <a:lnSpc>
                <a:spcPct val="90000"/>
              </a:lnSpc>
              <a:spcBef>
                <a:spcPct val="0"/>
              </a:spcBef>
            </a:pPr>
            <a:r>
              <a:rPr lang="en-US" cap="all" dirty="0">
                <a:latin typeface="+mj-lt"/>
                <a:ea typeface="+mj-ea"/>
                <a:cs typeface="+mj-cs"/>
              </a:rPr>
              <a:t>CAMPAIGN RESULTS: DEMOGRAPHICS</a:t>
            </a:r>
          </a:p>
          <a:p>
            <a:pPr defTabSz="914400">
              <a:lnSpc>
                <a:spcPct val="90000"/>
              </a:lnSpc>
              <a:spcBef>
                <a:spcPct val="0"/>
              </a:spcBef>
              <a:spcAft>
                <a:spcPts val="600"/>
              </a:spcAft>
            </a:pPr>
            <a:br>
              <a:rPr lang="en-US" cap="all" dirty="0">
                <a:latin typeface="+mj-lt"/>
                <a:ea typeface="+mj-ea"/>
                <a:cs typeface="+mj-cs"/>
              </a:rPr>
            </a:br>
            <a:endParaRPr lang="en-US" cap="all" dirty="0">
              <a:latin typeface="+mj-lt"/>
              <a:ea typeface="+mj-ea"/>
              <a:cs typeface="+mj-cs"/>
            </a:endParaRPr>
          </a:p>
        </p:txBody>
      </p:sp>
      <p:pic>
        <p:nvPicPr>
          <p:cNvPr id="7" name="Picture 6" descr="A screenshot of a social media post&#13;&#10;&#13;&#10;Description automatically generated">
            <a:extLst>
              <a:ext uri="{FF2B5EF4-FFF2-40B4-BE49-F238E27FC236}">
                <a16:creationId xmlns:a16="http://schemas.microsoft.com/office/drawing/2014/main" id="{A05E5921-76C0-5D4D-BF42-D694BAAE0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824" y="428322"/>
            <a:ext cx="5590123" cy="2739160"/>
          </a:xfrm>
          <a:prstGeom prst="rect">
            <a:avLst/>
          </a:prstGeom>
          <a:ln>
            <a:solidFill>
              <a:srgbClr val="C00000"/>
            </a:solidFill>
          </a:ln>
        </p:spPr>
      </p:pic>
      <p:cxnSp>
        <p:nvCxnSpPr>
          <p:cNvPr id="55" name="Straight Connector 54">
            <a:extLst>
              <a:ext uri="{FF2B5EF4-FFF2-40B4-BE49-F238E27FC236}">
                <a16:creationId xmlns:a16="http://schemas.microsoft.com/office/drawing/2014/main" id="{5038F25F-EDEF-4677-BA06-9A0951D44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34559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7" name="Picture 56">
            <a:extLst>
              <a:ext uri="{FF2B5EF4-FFF2-40B4-BE49-F238E27FC236}">
                <a16:creationId xmlns:a16="http://schemas.microsoft.com/office/drawing/2014/main" id="{CDD4A4E6-AE28-4022-81BD-8F9C976B2C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9" name="Straight Connector 58">
            <a:extLst>
              <a:ext uri="{FF2B5EF4-FFF2-40B4-BE49-F238E27FC236}">
                <a16:creationId xmlns:a16="http://schemas.microsoft.com/office/drawing/2014/main" id="{41206E84-DE07-4C15-AC7E-FB739A177E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20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7" name="Straight Connector 4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 name="Rectangle 50">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332546" y="3344279"/>
            <a:ext cx="6482259" cy="413646"/>
          </a:xfrm>
          <a:prstGeom prst="rect">
            <a:avLst/>
          </a:prstGeom>
        </p:spPr>
        <p:txBody>
          <a:bodyPr vert="horz" lIns="91440" tIns="45720" rIns="91440" bIns="0" rtlCol="0" anchor="b">
            <a:noAutofit/>
          </a:bodyPr>
          <a:lstStyle/>
          <a:p>
            <a:pPr defTabSz="914400">
              <a:lnSpc>
                <a:spcPct val="90000"/>
              </a:lnSpc>
              <a:spcBef>
                <a:spcPct val="0"/>
              </a:spcBef>
              <a:spcAft>
                <a:spcPts val="600"/>
              </a:spcAft>
            </a:pPr>
            <a:r>
              <a:rPr lang="en-US" sz="1600" cap="all" dirty="0">
                <a:latin typeface="+mj-lt"/>
                <a:ea typeface="+mj-ea"/>
                <a:cs typeface="+mj-cs"/>
              </a:rPr>
              <a:t>CAMPAIGN RESULTS: PLACEMENT</a:t>
            </a:r>
            <a:br>
              <a:rPr lang="en-US" sz="1600" cap="all" dirty="0">
                <a:latin typeface="+mj-lt"/>
                <a:ea typeface="+mj-ea"/>
                <a:cs typeface="+mj-cs"/>
              </a:rPr>
            </a:br>
            <a:endParaRPr lang="en-US" sz="1600" cap="all" dirty="0">
              <a:latin typeface="+mj-lt"/>
              <a:ea typeface="+mj-ea"/>
              <a:cs typeface="+mj-cs"/>
            </a:endParaRPr>
          </a:p>
        </p:txBody>
      </p:sp>
      <p:pic>
        <p:nvPicPr>
          <p:cNvPr id="4" name="Picture 3" descr="A screenshot of a cell phone&#13;&#10;&#13;&#10;Description automatically generated">
            <a:extLst>
              <a:ext uri="{FF2B5EF4-FFF2-40B4-BE49-F238E27FC236}">
                <a16:creationId xmlns:a16="http://schemas.microsoft.com/office/drawing/2014/main" id="{AEAF1FF1-DB24-D240-A719-401E4C48B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346" y="482994"/>
            <a:ext cx="5736463" cy="2739160"/>
          </a:xfrm>
          <a:prstGeom prst="rect">
            <a:avLst/>
          </a:prstGeom>
          <a:ln>
            <a:solidFill>
              <a:srgbClr val="C00000"/>
            </a:solidFill>
          </a:ln>
        </p:spPr>
      </p:pic>
      <p:cxnSp>
        <p:nvCxnSpPr>
          <p:cNvPr id="55" name="Straight Connector 54">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7" name="Picture 56">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9" name="Straight Connector 58">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6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7" name="Straight Connector 4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 name="Rectangle 50">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332546" y="3344279"/>
            <a:ext cx="6482259" cy="413646"/>
          </a:xfrm>
          <a:prstGeom prst="rect">
            <a:avLst/>
          </a:prstGeom>
        </p:spPr>
        <p:txBody>
          <a:bodyPr vert="horz" lIns="91440" tIns="45720" rIns="91440" bIns="0" rtlCol="0" anchor="b">
            <a:noAutofit/>
          </a:bodyPr>
          <a:lstStyle/>
          <a:p>
            <a:pPr defTabSz="914400">
              <a:lnSpc>
                <a:spcPct val="90000"/>
              </a:lnSpc>
              <a:spcBef>
                <a:spcPct val="0"/>
              </a:spcBef>
              <a:spcAft>
                <a:spcPts val="600"/>
              </a:spcAft>
            </a:pPr>
            <a:r>
              <a:rPr lang="en-US" sz="1600" cap="all" dirty="0">
                <a:latin typeface="+mj-lt"/>
                <a:ea typeface="+mj-ea"/>
                <a:cs typeface="+mj-cs"/>
              </a:rPr>
              <a:t>AD SET RESULTS: PERFORMANCE</a:t>
            </a:r>
            <a:br>
              <a:rPr lang="en-US" sz="1600" cap="all" dirty="0">
                <a:latin typeface="+mj-lt"/>
                <a:ea typeface="+mj-ea"/>
                <a:cs typeface="+mj-cs"/>
              </a:rPr>
            </a:br>
            <a:endParaRPr lang="en-US" sz="1600" cap="all" dirty="0">
              <a:latin typeface="+mj-lt"/>
              <a:ea typeface="+mj-ea"/>
              <a:cs typeface="+mj-cs"/>
            </a:endParaRPr>
          </a:p>
        </p:txBody>
      </p:sp>
      <p:cxnSp>
        <p:nvCxnSpPr>
          <p:cNvPr id="55" name="Straight Connector 54">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7" name="Picture 56">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9" name="Straight Connector 58">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3;&#10;&#13;&#10;Description automatically generated">
            <a:extLst>
              <a:ext uri="{FF2B5EF4-FFF2-40B4-BE49-F238E27FC236}">
                <a16:creationId xmlns:a16="http://schemas.microsoft.com/office/drawing/2014/main" id="{24BDFA03-B65A-5447-8FE7-87A6E4896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58845"/>
            <a:ext cx="8325542" cy="1982557"/>
          </a:xfrm>
          <a:prstGeom prst="rect">
            <a:avLst/>
          </a:prstGeom>
          <a:ln>
            <a:solidFill>
              <a:srgbClr val="C00000"/>
            </a:solidFill>
          </a:ln>
        </p:spPr>
      </p:pic>
    </p:spTree>
    <p:extLst>
      <p:ext uri="{BB962C8B-B14F-4D97-AF65-F5344CB8AC3E}">
        <p14:creationId xmlns:p14="http://schemas.microsoft.com/office/powerpoint/2010/main" val="400572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7" name="Straight Connector 4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 name="Rectangle 50">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332546" y="3344279"/>
            <a:ext cx="6482259" cy="413646"/>
          </a:xfrm>
          <a:prstGeom prst="rect">
            <a:avLst/>
          </a:prstGeom>
        </p:spPr>
        <p:txBody>
          <a:bodyPr vert="horz" lIns="91440" tIns="45720" rIns="91440" bIns="0" rtlCol="0" anchor="b">
            <a:noAutofit/>
          </a:bodyPr>
          <a:lstStyle/>
          <a:p>
            <a:pPr defTabSz="914400">
              <a:lnSpc>
                <a:spcPct val="90000"/>
              </a:lnSpc>
              <a:spcBef>
                <a:spcPct val="0"/>
              </a:spcBef>
              <a:spcAft>
                <a:spcPts val="600"/>
              </a:spcAft>
            </a:pPr>
            <a:r>
              <a:rPr lang="en-US" sz="1600" cap="all" dirty="0">
                <a:latin typeface="+mj-lt"/>
                <a:ea typeface="+mj-ea"/>
                <a:cs typeface="+mj-cs"/>
              </a:rPr>
              <a:t>AD SET RESULTS: DELIVERY</a:t>
            </a:r>
            <a:br>
              <a:rPr lang="en-US" sz="1600" cap="all" dirty="0">
                <a:latin typeface="+mj-lt"/>
                <a:ea typeface="+mj-ea"/>
                <a:cs typeface="+mj-cs"/>
              </a:rPr>
            </a:br>
            <a:endParaRPr lang="en-US" sz="1600" cap="all" dirty="0">
              <a:latin typeface="+mj-lt"/>
              <a:ea typeface="+mj-ea"/>
              <a:cs typeface="+mj-cs"/>
            </a:endParaRPr>
          </a:p>
        </p:txBody>
      </p:sp>
      <p:cxnSp>
        <p:nvCxnSpPr>
          <p:cNvPr id="55" name="Straight Connector 54">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7" name="Picture 56">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9" name="Straight Connector 58">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3;&#10;&#13;&#10;Description automatically generated">
            <a:extLst>
              <a:ext uri="{FF2B5EF4-FFF2-40B4-BE49-F238E27FC236}">
                <a16:creationId xmlns:a16="http://schemas.microsoft.com/office/drawing/2014/main" id="{6896EC34-BED1-584F-92D0-D8EB34E98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39" y="804867"/>
            <a:ext cx="7620000" cy="2190476"/>
          </a:xfrm>
          <a:prstGeom prst="rect">
            <a:avLst/>
          </a:prstGeom>
          <a:ln>
            <a:solidFill>
              <a:srgbClr val="C00000"/>
            </a:solidFill>
          </a:ln>
        </p:spPr>
      </p:pic>
    </p:spTree>
    <p:extLst>
      <p:ext uri="{BB962C8B-B14F-4D97-AF65-F5344CB8AC3E}">
        <p14:creationId xmlns:p14="http://schemas.microsoft.com/office/powerpoint/2010/main" val="130240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7" name="Straight Connector 4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 name="Rectangle 50">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2E368B3A-38D5-AD4D-B227-82A35CCACBD7}"/>
              </a:ext>
            </a:extLst>
          </p:cNvPr>
          <p:cNvSpPr txBox="1"/>
          <p:nvPr/>
        </p:nvSpPr>
        <p:spPr>
          <a:xfrm>
            <a:off x="1332546" y="3344279"/>
            <a:ext cx="6482259" cy="413646"/>
          </a:xfrm>
          <a:prstGeom prst="rect">
            <a:avLst/>
          </a:prstGeom>
        </p:spPr>
        <p:txBody>
          <a:bodyPr vert="horz" lIns="91440" tIns="45720" rIns="91440" bIns="0" rtlCol="0" anchor="b">
            <a:noAutofit/>
          </a:bodyPr>
          <a:lstStyle/>
          <a:p>
            <a:pPr defTabSz="914400">
              <a:lnSpc>
                <a:spcPct val="90000"/>
              </a:lnSpc>
              <a:spcBef>
                <a:spcPct val="0"/>
              </a:spcBef>
              <a:spcAft>
                <a:spcPts val="600"/>
              </a:spcAft>
            </a:pPr>
            <a:r>
              <a:rPr lang="en-US" sz="1600" cap="all" dirty="0">
                <a:latin typeface="+mj-lt"/>
                <a:ea typeface="+mj-ea"/>
                <a:cs typeface="+mj-cs"/>
              </a:rPr>
              <a:t>AD SET RESULTS: ENGAGEMENT</a:t>
            </a:r>
            <a:br>
              <a:rPr lang="en-US" sz="1600" cap="all" dirty="0">
                <a:latin typeface="+mj-lt"/>
                <a:ea typeface="+mj-ea"/>
                <a:cs typeface="+mj-cs"/>
              </a:rPr>
            </a:br>
            <a:endParaRPr lang="en-US" sz="1600" cap="all" dirty="0">
              <a:latin typeface="+mj-lt"/>
              <a:ea typeface="+mj-ea"/>
              <a:cs typeface="+mj-cs"/>
            </a:endParaRPr>
          </a:p>
        </p:txBody>
      </p:sp>
      <p:cxnSp>
        <p:nvCxnSpPr>
          <p:cNvPr id="55" name="Straight Connector 54">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7" name="Picture 56">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9" name="Straight Connector 58">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social media post&#13;&#10;&#13;&#10;Description automatically generated">
            <a:extLst>
              <a:ext uri="{FF2B5EF4-FFF2-40B4-BE49-F238E27FC236}">
                <a16:creationId xmlns:a16="http://schemas.microsoft.com/office/drawing/2014/main" id="{C322B10F-C424-4949-A6B7-27E7824F5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03" y="516710"/>
            <a:ext cx="8111765" cy="2368103"/>
          </a:xfrm>
          <a:prstGeom prst="rect">
            <a:avLst/>
          </a:prstGeom>
          <a:ln>
            <a:solidFill>
              <a:srgbClr val="C00000"/>
            </a:solidFill>
          </a:ln>
        </p:spPr>
      </p:pic>
    </p:spTree>
    <p:extLst>
      <p:ext uri="{BB962C8B-B14F-4D97-AF65-F5344CB8AC3E}">
        <p14:creationId xmlns:p14="http://schemas.microsoft.com/office/powerpoint/2010/main" val="1346497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424" y="515302"/>
            <a:ext cx="667448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000000"/>
                </a:solidFill>
              </a:rPr>
              <a:t>Digital Marketing Nanodegree</a:t>
            </a:r>
            <a:r>
              <a:rPr sz="2000" spc="-25" dirty="0">
                <a:solidFill>
                  <a:srgbClr val="000000"/>
                </a:solidFill>
              </a:rPr>
              <a:t> </a:t>
            </a:r>
            <a:r>
              <a:rPr sz="2000" spc="-5" dirty="0">
                <a:solidFill>
                  <a:srgbClr val="000000"/>
                </a:solidFill>
              </a:rPr>
              <a:t>Program</a:t>
            </a:r>
            <a:endParaRPr sz="2000" dirty="0"/>
          </a:p>
        </p:txBody>
      </p:sp>
      <p:sp>
        <p:nvSpPr>
          <p:cNvPr id="3" name="object 3"/>
          <p:cNvSpPr txBox="1"/>
          <p:nvPr/>
        </p:nvSpPr>
        <p:spPr>
          <a:xfrm>
            <a:off x="390424" y="1632824"/>
            <a:ext cx="5032375" cy="2230098"/>
          </a:xfrm>
          <a:prstGeom prst="rect">
            <a:avLst/>
          </a:prstGeom>
        </p:spPr>
        <p:txBody>
          <a:bodyPr vert="horz" wrap="square" lIns="0" tIns="13970" rIns="0" bIns="0" rtlCol="0">
            <a:spAutoFit/>
          </a:bodyPr>
          <a:lstStyle/>
          <a:p>
            <a:r>
              <a:rPr lang="en-US" sz="1200" dirty="0"/>
              <a:t>You are tasked with attracting future fellow students for this Digital Marketing Nanodegree Program. More specifically, your objective is to collect email addresses of potential students, who could be interested in taking this course. In order to do this, we have </a:t>
            </a:r>
            <a:r>
              <a:rPr lang="en-US" sz="1200" u="sng" dirty="0">
                <a:hlinkClick r:id="rId2"/>
              </a:rPr>
              <a:t>created a landing page</a:t>
            </a:r>
            <a:r>
              <a:rPr lang="en-US" sz="1200" dirty="0"/>
              <a:t>, where prospective students can download a free eBook if they provide us with their email address. The eBook – a Social Media Advertising Guide – is a short excerpt from the Digital Marketing Nanodegree Program, content that you will see in the Social Advertising course.</a:t>
            </a:r>
            <a:br>
              <a:rPr lang="en-US" sz="1200" dirty="0"/>
            </a:br>
            <a:br>
              <a:rPr lang="en-US" sz="1200" dirty="0"/>
            </a:br>
            <a:r>
              <a:rPr lang="en-US" sz="1200" dirty="0"/>
              <a:t>For the purpose of the projects, assume costs of $0 for the eBook and a conversion value (revenue) of $15 per collected email address.</a:t>
            </a:r>
            <a:endParaRPr lang="en-US" sz="1200" b="0" dirty="0">
              <a:effectLst/>
            </a:endParaRPr>
          </a:p>
          <a:p>
            <a:br>
              <a:rPr lang="en-US" sz="1200" dirty="0"/>
            </a:br>
            <a:endParaRPr sz="1200" dirty="0">
              <a:latin typeface="Times New Roman"/>
              <a:cs typeface="Times New Roman"/>
            </a:endParaRPr>
          </a:p>
        </p:txBody>
      </p:sp>
      <p:sp>
        <p:nvSpPr>
          <p:cNvPr id="4" name="object 4"/>
          <p:cNvSpPr/>
          <p:nvPr/>
        </p:nvSpPr>
        <p:spPr>
          <a:xfrm>
            <a:off x="5681103" y="1599031"/>
            <a:ext cx="3151200" cy="22976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6595"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7262" y="930057"/>
            <a:ext cx="2045860" cy="3438395"/>
          </a:xfrm>
          <a:prstGeom prst="rect">
            <a:avLst/>
          </a:prstGeom>
        </p:spPr>
        <p:txBody>
          <a:bodyPr vert="horz" lIns="91440" tIns="45720" rIns="91440" bIns="45720" rtlCol="0" anchor="t">
            <a:normAutofit/>
          </a:bodyPr>
          <a:lstStyle/>
          <a:p>
            <a:pPr marL="12700" defTabSz="914400"/>
            <a:r>
              <a:rPr lang="en-US" sz="2700" b="0" i="0" kern="1200" cap="all" spc="-5">
                <a:solidFill>
                  <a:srgbClr val="FFFFFF"/>
                </a:solidFill>
                <a:effectLst/>
                <a:latin typeface="+mj-lt"/>
                <a:ea typeface="+mj-ea"/>
                <a:cs typeface="+mj-cs"/>
              </a:rPr>
              <a:t>CAMPAIGN APPROACH</a:t>
            </a:r>
            <a:endParaRPr lang="en-US" sz="2700" b="0" i="0" kern="1200" cap="all">
              <a:solidFill>
                <a:srgbClr val="FFFFFF"/>
              </a:solidFill>
              <a:effectLst/>
              <a:latin typeface="+mj-lt"/>
              <a:ea typeface="+mj-ea"/>
              <a:cs typeface="+mj-cs"/>
            </a:endParaRPr>
          </a:p>
        </p:txBody>
      </p:sp>
      <p:sp>
        <p:nvSpPr>
          <p:cNvPr id="3" name="object 3"/>
          <p:cNvSpPr txBox="1"/>
          <p:nvPr/>
        </p:nvSpPr>
        <p:spPr>
          <a:xfrm>
            <a:off x="3529195" y="930057"/>
            <a:ext cx="4526120" cy="3687349"/>
          </a:xfrm>
          <a:prstGeom prst="rect">
            <a:avLst/>
          </a:prstGeom>
        </p:spPr>
        <p:txBody>
          <a:bodyPr vert="horz" lIns="91440" tIns="45720" rIns="91440" bIns="45720" rtlCol="0" anchor="t">
            <a:normAutofit/>
          </a:bodyPr>
          <a:lstStyle/>
          <a:p>
            <a:pPr defTabSz="914400">
              <a:lnSpc>
                <a:spcPct val="110000"/>
              </a:lnSpc>
              <a:spcAft>
                <a:spcPts val="600"/>
              </a:spcAft>
              <a:buClr>
                <a:schemeClr val="accent1"/>
              </a:buClr>
              <a:buSzPct val="100000"/>
            </a:pPr>
            <a:r>
              <a:rPr lang="en-US" sz="1400" dirty="0"/>
              <a:t>The project challenge I have selected is the DMND social media advertising eBook that includes content from the Digital Marketing Nanodegree program at Udacity. Using my target person from the first project, I will be targeting people in their 20-40s, and who also happen to live within USA. My total budget is $100 for this ad campaign. Based on audience interest and behavior I have targeted college graduates and professionals who are interested in their career in digital marketing or are passionate to start their own business. Digital Marketing, Social media marketing, online advertising, entrepreneurship, small businesses, digital nomad, travel, reading books, swimming are some of the interests I have given. My campaign is scheduled to run from Feb 6, 2019 to Feb 11, 2019</a:t>
            </a:r>
          </a:p>
        </p:txBody>
      </p:sp>
    </p:spTree>
    <p:extLst>
      <p:ext uri="{BB962C8B-B14F-4D97-AF65-F5344CB8AC3E}">
        <p14:creationId xmlns:p14="http://schemas.microsoft.com/office/powerpoint/2010/main" val="233361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88684" y="603389"/>
            <a:ext cx="7202456" cy="786926"/>
          </a:xfrm>
          <a:prstGeom prst="rect">
            <a:avLst/>
          </a:prstGeom>
        </p:spPr>
        <p:txBody>
          <a:bodyPr vert="horz" lIns="91440" tIns="45720" rIns="91440" bIns="45720" rtlCol="0" anchor="t">
            <a:normAutofit/>
          </a:bodyPr>
          <a:lstStyle/>
          <a:p>
            <a:pPr marL="12700" defTabSz="914400"/>
            <a:r>
              <a:rPr lang="en-US" sz="3200"/>
              <a:t>DMND</a:t>
            </a:r>
            <a:r>
              <a:rPr lang="en-US" sz="3200" spc="-65"/>
              <a:t> </a:t>
            </a:r>
            <a:r>
              <a:rPr lang="en-US" sz="3200" spc="-5"/>
              <a:t>Program</a:t>
            </a:r>
          </a:p>
        </p:txBody>
      </p:sp>
      <p:graphicFrame>
        <p:nvGraphicFramePr>
          <p:cNvPr id="5" name="object 3">
            <a:extLst>
              <a:ext uri="{FF2B5EF4-FFF2-40B4-BE49-F238E27FC236}">
                <a16:creationId xmlns:a16="http://schemas.microsoft.com/office/drawing/2014/main" id="{D6A67D93-661A-4BBB-802E-6102070030C9}"/>
              </a:ext>
            </a:extLst>
          </p:cNvPr>
          <p:cNvGraphicFramePr/>
          <p:nvPr>
            <p:extLst>
              <p:ext uri="{D42A27DB-BD31-4B8C-83A1-F6EECF244321}">
                <p14:modId xmlns:p14="http://schemas.microsoft.com/office/powerpoint/2010/main" val="3060881710"/>
              </p:ext>
            </p:extLst>
          </p:nvPr>
        </p:nvGraphicFramePr>
        <p:xfrm>
          <a:off x="1088231" y="1755326"/>
          <a:ext cx="7203281" cy="2493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9A600CF-89F1-084B-BA3B-5B881192B5FA}"/>
              </a:ext>
            </a:extLst>
          </p:cNvPr>
          <p:cNvSpPr/>
          <p:nvPr/>
        </p:nvSpPr>
        <p:spPr>
          <a:xfrm>
            <a:off x="7467600" y="4213313"/>
            <a:ext cx="1676400" cy="870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p:nvPr/>
        </p:nvSpPr>
        <p:spPr>
          <a:xfrm>
            <a:off x="403124" y="587868"/>
            <a:ext cx="2338705" cy="394335"/>
          </a:xfrm>
          <a:prstGeom prst="rect">
            <a:avLst/>
          </a:prstGeom>
        </p:spPr>
        <p:txBody>
          <a:bodyPr vert="horz" wrap="square" lIns="0" tIns="0" rIns="0" bIns="0" rtlCol="0">
            <a:spAutoFit/>
          </a:bodyPr>
          <a:lstStyle/>
          <a:p>
            <a:pPr>
              <a:lnSpc>
                <a:spcPts val="3055"/>
              </a:lnSpc>
            </a:pPr>
            <a:r>
              <a:rPr sz="2800" b="1" spc="-5" dirty="0">
                <a:solidFill>
                  <a:srgbClr val="525C65"/>
                </a:solidFill>
                <a:latin typeface="Times New Roman"/>
                <a:cs typeface="Times New Roman"/>
              </a:rPr>
              <a:t>Target</a:t>
            </a:r>
            <a:r>
              <a:rPr sz="2800" b="1" spc="-75" dirty="0">
                <a:solidFill>
                  <a:srgbClr val="525C65"/>
                </a:solidFill>
                <a:latin typeface="Times New Roman"/>
                <a:cs typeface="Times New Roman"/>
              </a:rPr>
              <a:t> </a:t>
            </a:r>
            <a:r>
              <a:rPr sz="2800" b="1" spc="-5" dirty="0">
                <a:solidFill>
                  <a:srgbClr val="525C65"/>
                </a:solidFill>
                <a:latin typeface="Times New Roman"/>
                <a:cs typeface="Times New Roman"/>
              </a:rPr>
              <a:t>Persona</a:t>
            </a:r>
            <a:endParaRPr sz="2800">
              <a:latin typeface="Times New Roman"/>
              <a:cs typeface="Times New Roman"/>
            </a:endParaRPr>
          </a:p>
        </p:txBody>
      </p:sp>
      <p:sp>
        <p:nvSpPr>
          <p:cNvPr id="3" name="object 3"/>
          <p:cNvSpPr/>
          <p:nvPr/>
        </p:nvSpPr>
        <p:spPr>
          <a:xfrm>
            <a:off x="0" y="15092"/>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chemeClr val="accent4">
              <a:lumMod val="60000"/>
              <a:lumOff val="40000"/>
            </a:schemeClr>
          </a:solidFill>
        </p:spPr>
        <p:txBody>
          <a:bodyPr wrap="square" lIns="0" tIns="0" rIns="0" bIns="0" rtlCol="0"/>
          <a:lstStyle/>
          <a:p>
            <a:endParaRPr dirty="0"/>
          </a:p>
        </p:txBody>
      </p:sp>
      <p:sp>
        <p:nvSpPr>
          <p:cNvPr id="4" name="object 4"/>
          <p:cNvSpPr txBox="1">
            <a:spLocks noGrp="1"/>
          </p:cNvSpPr>
          <p:nvPr>
            <p:ph type="title"/>
          </p:nvPr>
        </p:nvSpPr>
        <p:spPr>
          <a:xfrm>
            <a:off x="2690244" y="44539"/>
            <a:ext cx="3558155" cy="443711"/>
          </a:xfrm>
          <a:prstGeom prst="rect">
            <a:avLst/>
          </a:prstGeom>
        </p:spPr>
        <p:txBody>
          <a:bodyPr vert="horz" wrap="square" lIns="0" tIns="12700" rIns="0" bIns="0" rtlCol="0">
            <a:spAutoFit/>
          </a:bodyPr>
          <a:lstStyle/>
          <a:p>
            <a:pPr marL="13335">
              <a:lnSpc>
                <a:spcPct val="100000"/>
              </a:lnSpc>
              <a:spcBef>
                <a:spcPts val="100"/>
              </a:spcBef>
            </a:pPr>
            <a:r>
              <a:rPr b="1" dirty="0">
                <a:solidFill>
                  <a:srgbClr val="002060"/>
                </a:solidFill>
                <a:latin typeface="Arial"/>
                <a:cs typeface="Arial"/>
              </a:rPr>
              <a:t>Target</a:t>
            </a:r>
            <a:r>
              <a:rPr spc="-55" dirty="0"/>
              <a:t> </a:t>
            </a:r>
            <a:r>
              <a:rPr b="1" dirty="0">
                <a:solidFill>
                  <a:srgbClr val="002060"/>
                </a:solidFill>
                <a:latin typeface="Arial"/>
                <a:cs typeface="Arial"/>
              </a:rPr>
              <a:t>Persona</a:t>
            </a:r>
          </a:p>
        </p:txBody>
      </p:sp>
      <p:sp>
        <p:nvSpPr>
          <p:cNvPr id="5" name="object 5"/>
          <p:cNvSpPr txBox="1"/>
          <p:nvPr/>
        </p:nvSpPr>
        <p:spPr>
          <a:xfrm>
            <a:off x="266063" y="121418"/>
            <a:ext cx="2220737" cy="1738233"/>
          </a:xfrm>
          <a:prstGeom prst="rect">
            <a:avLst/>
          </a:prstGeom>
          <a:solidFill>
            <a:srgbClr val="FFFFFF"/>
          </a:solidFill>
        </p:spPr>
        <p:txBody>
          <a:bodyPr vert="horz" wrap="square" lIns="0" tIns="86995" rIns="0" bIns="0" rtlCol="0">
            <a:spAutoFit/>
          </a:bodyPr>
          <a:lstStyle/>
          <a:p>
            <a:pPr marL="90805">
              <a:lnSpc>
                <a:spcPct val="100000"/>
              </a:lnSpc>
              <a:spcBef>
                <a:spcPts val="685"/>
              </a:spcBef>
            </a:pPr>
            <a:r>
              <a:rPr sz="1400" b="1" spc="-5" dirty="0">
                <a:solidFill>
                  <a:srgbClr val="595959"/>
                </a:solidFill>
                <a:latin typeface="Times New Roman"/>
                <a:cs typeface="Times New Roman"/>
              </a:rPr>
              <a:t>Background</a:t>
            </a:r>
          </a:p>
          <a:p>
            <a:pPr>
              <a:lnSpc>
                <a:spcPct val="100000"/>
              </a:lnSpc>
              <a:spcBef>
                <a:spcPts val="45"/>
              </a:spcBef>
            </a:pPr>
            <a:endParaRPr sz="1400" dirty="0">
              <a:latin typeface="Times New Roman"/>
              <a:cs typeface="Times New Roman"/>
            </a:endParaRPr>
          </a:p>
          <a:p>
            <a:pPr marL="90805">
              <a:lnSpc>
                <a:spcPct val="100000"/>
              </a:lnSpc>
            </a:pPr>
            <a:r>
              <a:rPr sz="1000" b="1" dirty="0">
                <a:solidFill>
                  <a:srgbClr val="595959"/>
                </a:solidFill>
                <a:latin typeface="Times New Roman"/>
                <a:cs typeface="Times New Roman"/>
              </a:rPr>
              <a:t>Age:</a:t>
            </a:r>
            <a:r>
              <a:rPr sz="1000" b="1" spc="-10" dirty="0">
                <a:solidFill>
                  <a:srgbClr val="595959"/>
                </a:solidFill>
                <a:latin typeface="Times New Roman"/>
                <a:cs typeface="Times New Roman"/>
              </a:rPr>
              <a:t> </a:t>
            </a:r>
            <a:r>
              <a:rPr lang="en-US" sz="1000" spc="-5" dirty="0">
                <a:solidFill>
                  <a:srgbClr val="595959"/>
                </a:solidFill>
                <a:latin typeface="Times New Roman"/>
                <a:cs typeface="Times New Roman"/>
              </a:rPr>
              <a:t>26 years old</a:t>
            </a:r>
            <a:endParaRPr sz="1000" spc="-5" dirty="0">
              <a:solidFill>
                <a:srgbClr val="595959"/>
              </a:solidFill>
              <a:latin typeface="Times New Roman"/>
              <a:cs typeface="Times New Roman"/>
            </a:endParaRPr>
          </a:p>
          <a:p>
            <a:pPr marL="90805">
              <a:lnSpc>
                <a:spcPts val="1675"/>
              </a:lnSpc>
              <a:spcBef>
                <a:spcPts val="20"/>
              </a:spcBef>
            </a:pPr>
            <a:r>
              <a:rPr sz="1000" b="1" spc="-5" dirty="0">
                <a:solidFill>
                  <a:srgbClr val="595959"/>
                </a:solidFill>
                <a:latin typeface="Times New Roman"/>
                <a:cs typeface="Times New Roman"/>
              </a:rPr>
              <a:t>Education: </a:t>
            </a:r>
            <a:r>
              <a:rPr lang="en-US" sz="1000" spc="-5" dirty="0">
                <a:solidFill>
                  <a:srgbClr val="595959"/>
                </a:solidFill>
                <a:latin typeface="Times New Roman"/>
                <a:cs typeface="Times New Roman"/>
              </a:rPr>
              <a:t>Bachelor’s Degree</a:t>
            </a:r>
          </a:p>
          <a:p>
            <a:pPr marL="90805">
              <a:lnSpc>
                <a:spcPts val="1675"/>
              </a:lnSpc>
              <a:spcBef>
                <a:spcPts val="20"/>
              </a:spcBef>
            </a:pPr>
            <a:r>
              <a:rPr lang="en-US" sz="1000" b="1" spc="-5" dirty="0">
                <a:solidFill>
                  <a:srgbClr val="595959"/>
                </a:solidFill>
                <a:latin typeface="Times New Roman"/>
                <a:cs typeface="Times New Roman"/>
              </a:rPr>
              <a:t>Location: </a:t>
            </a:r>
            <a:r>
              <a:rPr lang="en-US" sz="1000" spc="-5" dirty="0">
                <a:solidFill>
                  <a:srgbClr val="595959"/>
                </a:solidFill>
                <a:latin typeface="Times New Roman"/>
                <a:cs typeface="Times New Roman"/>
              </a:rPr>
              <a:t>California, USA</a:t>
            </a:r>
          </a:p>
          <a:p>
            <a:pPr marL="90805">
              <a:lnSpc>
                <a:spcPts val="1675"/>
              </a:lnSpc>
            </a:pPr>
            <a:r>
              <a:rPr lang="en-US" sz="1000" b="1" spc="-5" dirty="0">
                <a:solidFill>
                  <a:srgbClr val="595959"/>
                </a:solidFill>
                <a:latin typeface="Times New Roman"/>
                <a:cs typeface="Times New Roman"/>
              </a:rPr>
              <a:t>Job Title:</a:t>
            </a:r>
            <a:r>
              <a:rPr lang="en-US" sz="1000" spc="-5" dirty="0">
                <a:solidFill>
                  <a:srgbClr val="595959"/>
                </a:solidFill>
                <a:latin typeface="Times New Roman"/>
                <a:cs typeface="Times New Roman"/>
              </a:rPr>
              <a:t> Analyst</a:t>
            </a:r>
          </a:p>
          <a:p>
            <a:pPr marL="90805">
              <a:lnSpc>
                <a:spcPts val="1675"/>
              </a:lnSpc>
            </a:pPr>
            <a:r>
              <a:rPr lang="en-US" sz="1000" b="1" spc="-5" dirty="0">
                <a:solidFill>
                  <a:srgbClr val="595959"/>
                </a:solidFill>
                <a:latin typeface="Times New Roman"/>
                <a:cs typeface="Times New Roman"/>
              </a:rPr>
              <a:t>Email: </a:t>
            </a:r>
            <a:r>
              <a:rPr lang="en-US" sz="1000" spc="-5" dirty="0">
                <a:solidFill>
                  <a:srgbClr val="595959"/>
                </a:solidFill>
                <a:latin typeface="Times New Roman"/>
                <a:cs typeface="Times New Roman"/>
              </a:rPr>
              <a:t>Daniel2093@gmail.com</a:t>
            </a:r>
          </a:p>
          <a:p>
            <a:pPr marL="90805">
              <a:lnSpc>
                <a:spcPts val="1675"/>
              </a:lnSpc>
            </a:pPr>
            <a:r>
              <a:rPr lang="en-US" sz="1000" b="1" spc="-5" dirty="0">
                <a:solidFill>
                  <a:srgbClr val="595959"/>
                </a:solidFill>
                <a:latin typeface="Times New Roman"/>
                <a:cs typeface="Times New Roman"/>
              </a:rPr>
              <a:t>Annual Income: </a:t>
            </a:r>
            <a:r>
              <a:rPr lang="en-US" sz="1000" spc="-5" dirty="0">
                <a:solidFill>
                  <a:srgbClr val="595959"/>
                </a:solidFill>
                <a:latin typeface="Times New Roman"/>
                <a:cs typeface="Times New Roman"/>
              </a:rPr>
              <a:t>500000 USD</a:t>
            </a:r>
            <a:endParaRPr sz="1000" spc="-5" dirty="0">
              <a:solidFill>
                <a:srgbClr val="595959"/>
              </a:solidFill>
              <a:latin typeface="Times New Roman"/>
              <a:cs typeface="Times New Roman"/>
            </a:endParaRPr>
          </a:p>
        </p:txBody>
      </p:sp>
      <p:sp>
        <p:nvSpPr>
          <p:cNvPr id="6" name="object 6"/>
          <p:cNvSpPr txBox="1"/>
          <p:nvPr/>
        </p:nvSpPr>
        <p:spPr>
          <a:xfrm>
            <a:off x="112376" y="1964069"/>
            <a:ext cx="2577868" cy="2935291"/>
          </a:xfrm>
          <a:prstGeom prst="rect">
            <a:avLst/>
          </a:prstGeom>
          <a:solidFill>
            <a:srgbClr val="FFFFFF"/>
          </a:solidFill>
        </p:spPr>
        <p:txBody>
          <a:bodyPr vert="horz" wrap="square" lIns="0" tIns="86995" rIns="0" bIns="0" rtlCol="0">
            <a:spAutoFit/>
          </a:bodyPr>
          <a:lstStyle/>
          <a:p>
            <a:pPr marL="90805">
              <a:lnSpc>
                <a:spcPct val="100000"/>
              </a:lnSpc>
              <a:spcBef>
                <a:spcPts val="685"/>
              </a:spcBef>
            </a:pPr>
            <a:r>
              <a:rPr sz="1400" b="1" spc="-5" dirty="0">
                <a:solidFill>
                  <a:srgbClr val="595959"/>
                </a:solidFill>
                <a:latin typeface="Times New Roman"/>
                <a:cs typeface="Times New Roman"/>
              </a:rPr>
              <a:t>Free Time</a:t>
            </a:r>
            <a:r>
              <a:rPr sz="1400" b="1" dirty="0">
                <a:solidFill>
                  <a:srgbClr val="595959"/>
                </a:solidFill>
                <a:latin typeface="Times New Roman"/>
                <a:cs typeface="Times New Roman"/>
              </a:rPr>
              <a:t> </a:t>
            </a:r>
            <a:r>
              <a:rPr sz="1400" b="1" spc="-5" dirty="0">
                <a:solidFill>
                  <a:srgbClr val="595959"/>
                </a:solidFill>
                <a:latin typeface="Times New Roman"/>
                <a:cs typeface="Times New Roman"/>
              </a:rPr>
              <a:t>Activities</a:t>
            </a:r>
            <a:endParaRPr sz="1400" dirty="0">
              <a:latin typeface="Times New Roman"/>
              <a:cs typeface="Times New Roman"/>
            </a:endParaRPr>
          </a:p>
          <a:p>
            <a:pPr>
              <a:lnSpc>
                <a:spcPct val="100000"/>
              </a:lnSpc>
              <a:spcBef>
                <a:spcPts val="20"/>
              </a:spcBef>
            </a:pPr>
            <a:endParaRPr sz="1450" dirty="0">
              <a:latin typeface="Times New Roman"/>
              <a:cs typeface="Times New Roman"/>
            </a:endParaRPr>
          </a:p>
          <a:p>
            <a:pPr marL="433705" indent="-342900">
              <a:lnSpc>
                <a:spcPts val="1435"/>
              </a:lnSpc>
              <a:buAutoNum type="arabicPeriod"/>
              <a:tabLst>
                <a:tab pos="433705" algn="l"/>
                <a:tab pos="434340" algn="l"/>
              </a:tabLst>
            </a:pPr>
            <a:r>
              <a:rPr lang="en-US" sz="1000" spc="-5" dirty="0">
                <a:solidFill>
                  <a:srgbClr val="595959"/>
                </a:solidFill>
                <a:latin typeface="Times New Roman"/>
                <a:cs typeface="Times New Roman"/>
              </a:rPr>
              <a:t>Watching movies and TV with friends</a:t>
            </a:r>
          </a:p>
          <a:p>
            <a:pPr marL="433705" indent="-342900">
              <a:lnSpc>
                <a:spcPts val="1435"/>
              </a:lnSpc>
              <a:buAutoNum type="arabicPeriod"/>
              <a:tabLst>
                <a:tab pos="433705" algn="l"/>
                <a:tab pos="434340" algn="l"/>
              </a:tabLst>
            </a:pPr>
            <a:r>
              <a:rPr sz="1000" spc="-5" dirty="0">
                <a:solidFill>
                  <a:srgbClr val="595959"/>
                </a:solidFill>
                <a:latin typeface="Times New Roman"/>
                <a:cs typeface="Times New Roman"/>
              </a:rPr>
              <a:t>Sailing</a:t>
            </a:r>
            <a:endParaRPr sz="1000" dirty="0">
              <a:latin typeface="Times New Roman"/>
              <a:cs typeface="Times New Roman"/>
            </a:endParaRP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Reading marketing/digital marketing articles </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Biking Traveling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Cooking and baking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Reading, Writing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Spending time outside - swimming, kayaking, snow shoeing</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Enjoy live music and travel</a:t>
            </a:r>
          </a:p>
          <a:p>
            <a:pPr marL="433705" marR="407670" indent="-342900">
              <a:lnSpc>
                <a:spcPts val="1430"/>
              </a:lnSpc>
              <a:spcBef>
                <a:spcPts val="50"/>
              </a:spcBef>
              <a:buAutoNum type="arabicPeriod"/>
              <a:tabLst>
                <a:tab pos="433705" algn="l"/>
                <a:tab pos="434340" algn="l"/>
              </a:tabLst>
            </a:pPr>
            <a:r>
              <a:rPr lang="en-US" sz="1000" spc="-5" dirty="0">
                <a:solidFill>
                  <a:srgbClr val="595959"/>
                </a:solidFill>
                <a:latin typeface="Times New Roman"/>
                <a:cs typeface="Times New Roman"/>
              </a:rPr>
              <a:t>Hang out with  kids and play basketball</a:t>
            </a:r>
            <a:endParaRPr sz="1000" spc="-5" dirty="0">
              <a:solidFill>
                <a:srgbClr val="595959"/>
              </a:solidFill>
              <a:latin typeface="Times New Roman"/>
              <a:cs typeface="Times New Roman"/>
            </a:endParaRPr>
          </a:p>
        </p:txBody>
      </p:sp>
      <p:sp>
        <p:nvSpPr>
          <p:cNvPr id="7" name="object 7"/>
          <p:cNvSpPr txBox="1"/>
          <p:nvPr/>
        </p:nvSpPr>
        <p:spPr>
          <a:xfrm>
            <a:off x="6520007" y="2219963"/>
            <a:ext cx="2533140" cy="2842958"/>
          </a:xfrm>
          <a:prstGeom prst="rect">
            <a:avLst/>
          </a:prstGeom>
          <a:solidFill>
            <a:srgbClr val="FFFFFF"/>
          </a:solidFill>
        </p:spPr>
        <p:txBody>
          <a:bodyPr vert="horz" wrap="square" lIns="0" tIns="86995" rIns="0" bIns="0" rtlCol="0">
            <a:spAutoFit/>
          </a:bodyPr>
          <a:lstStyle/>
          <a:p>
            <a:pPr marL="90805">
              <a:lnSpc>
                <a:spcPts val="1675"/>
              </a:lnSpc>
              <a:spcBef>
                <a:spcPts val="685"/>
              </a:spcBef>
            </a:pPr>
            <a:r>
              <a:rPr sz="1400" b="1" spc="-5" dirty="0">
                <a:solidFill>
                  <a:srgbClr val="595959"/>
                </a:solidFill>
                <a:latin typeface="Times New Roman"/>
                <a:cs typeface="Times New Roman"/>
              </a:rPr>
              <a:t>Barriers</a:t>
            </a:r>
            <a:endParaRPr sz="1400" dirty="0">
              <a:latin typeface="Times New Roman"/>
              <a:cs typeface="Times New Roman"/>
            </a:endParaRPr>
          </a:p>
          <a:p>
            <a:pPr marL="548005" indent="-228600">
              <a:lnSpc>
                <a:spcPts val="1430"/>
              </a:lnSpc>
              <a:buAutoNum type="arabicPeriod"/>
              <a:tabLst>
                <a:tab pos="548640" algn="l"/>
              </a:tabLst>
            </a:pPr>
            <a:r>
              <a:rPr lang="en-US" sz="1000" dirty="0">
                <a:solidFill>
                  <a:srgbClr val="595959"/>
                </a:solidFill>
                <a:latin typeface="Times New Roman"/>
                <a:cs typeface="Times New Roman"/>
              </a:rPr>
              <a:t>Travel time to work</a:t>
            </a:r>
          </a:p>
          <a:p>
            <a:pPr marL="548005" indent="-228600">
              <a:lnSpc>
                <a:spcPts val="1430"/>
              </a:lnSpc>
              <a:buAutoNum type="arabicPeriod"/>
              <a:tabLst>
                <a:tab pos="548640" algn="l"/>
              </a:tabLst>
            </a:pPr>
            <a:r>
              <a:rPr lang="en-US" sz="1000" dirty="0">
                <a:solidFill>
                  <a:srgbClr val="595959"/>
                </a:solidFill>
                <a:latin typeface="Times New Roman"/>
                <a:cs typeface="Times New Roman"/>
              </a:rPr>
              <a:t>From a small town, lack of marketing opportunity here outside of being a freelancer</a:t>
            </a:r>
          </a:p>
          <a:p>
            <a:pPr marL="548005" indent="-228600">
              <a:lnSpc>
                <a:spcPts val="1430"/>
              </a:lnSpc>
              <a:buAutoNum type="arabicPeriod"/>
              <a:tabLst>
                <a:tab pos="548640" algn="l"/>
              </a:tabLst>
            </a:pPr>
            <a:r>
              <a:rPr lang="en-US" sz="1000" dirty="0">
                <a:solidFill>
                  <a:srgbClr val="595959"/>
                </a:solidFill>
                <a:latin typeface="Times New Roman"/>
                <a:cs typeface="Times New Roman"/>
              </a:rPr>
              <a:t>Lack of time</a:t>
            </a:r>
          </a:p>
          <a:p>
            <a:pPr marL="548005" indent="-228600">
              <a:lnSpc>
                <a:spcPts val="1430"/>
              </a:lnSpc>
              <a:buAutoNum type="arabicPeriod"/>
              <a:tabLst>
                <a:tab pos="548640" algn="l"/>
              </a:tabLst>
            </a:pPr>
            <a:r>
              <a:rPr lang="en-US" sz="1000" dirty="0">
                <a:solidFill>
                  <a:srgbClr val="595959"/>
                </a:solidFill>
                <a:latin typeface="Times New Roman"/>
                <a:cs typeface="Times New Roman"/>
              </a:rPr>
              <a:t>Obtaining a degree that doesn't help get the jobs</a:t>
            </a:r>
            <a:endParaRPr sz="1000" dirty="0">
              <a:solidFill>
                <a:srgbClr val="595959"/>
              </a:solidFill>
              <a:latin typeface="Times New Roman"/>
              <a:cs typeface="Times New Roman"/>
            </a:endParaRPr>
          </a:p>
          <a:p>
            <a:pPr marL="548005" indent="-228600">
              <a:lnSpc>
                <a:spcPts val="1435"/>
              </a:lnSpc>
              <a:spcBef>
                <a:spcPts val="25"/>
              </a:spcBef>
              <a:buAutoNum type="arabicPeriod"/>
              <a:tabLst>
                <a:tab pos="548640" algn="l"/>
              </a:tabLst>
            </a:pPr>
            <a:r>
              <a:rPr sz="1000" dirty="0">
                <a:solidFill>
                  <a:srgbClr val="595959"/>
                </a:solidFill>
                <a:latin typeface="Times New Roman"/>
                <a:cs typeface="Times New Roman"/>
              </a:rPr>
              <a:t>Work </a:t>
            </a:r>
            <a:r>
              <a:rPr sz="1000" spc="-5" dirty="0">
                <a:solidFill>
                  <a:srgbClr val="595959"/>
                </a:solidFill>
                <a:latin typeface="Times New Roman"/>
                <a:cs typeface="Times New Roman"/>
              </a:rPr>
              <a:t>Over </a:t>
            </a:r>
            <a:r>
              <a:rPr sz="1000" dirty="0">
                <a:solidFill>
                  <a:srgbClr val="595959"/>
                </a:solidFill>
                <a:latin typeface="Times New Roman"/>
                <a:cs typeface="Times New Roman"/>
              </a:rPr>
              <a:t>40 </a:t>
            </a:r>
            <a:r>
              <a:rPr sz="1000" spc="-5" dirty="0">
                <a:solidFill>
                  <a:srgbClr val="595959"/>
                </a:solidFill>
                <a:latin typeface="Times New Roman"/>
                <a:cs typeface="Times New Roman"/>
              </a:rPr>
              <a:t>Hours</a:t>
            </a:r>
            <a:r>
              <a:rPr sz="1000" spc="-20" dirty="0">
                <a:solidFill>
                  <a:srgbClr val="595959"/>
                </a:solidFill>
                <a:latin typeface="Times New Roman"/>
                <a:cs typeface="Times New Roman"/>
              </a:rPr>
              <a:t> </a:t>
            </a:r>
            <a:r>
              <a:rPr sz="1000" dirty="0">
                <a:solidFill>
                  <a:srgbClr val="595959"/>
                </a:solidFill>
                <a:latin typeface="Times New Roman"/>
                <a:cs typeface="Times New Roman"/>
              </a:rPr>
              <a:t>Weekly</a:t>
            </a:r>
            <a:endParaRPr sz="1000" dirty="0">
              <a:latin typeface="Times New Roman"/>
              <a:cs typeface="Times New Roman"/>
            </a:endParaRPr>
          </a:p>
          <a:p>
            <a:pPr marL="548005" marR="703580" indent="-228600">
              <a:lnSpc>
                <a:spcPts val="1430"/>
              </a:lnSpc>
              <a:spcBef>
                <a:spcPts val="55"/>
              </a:spcBef>
              <a:buAutoNum type="arabicPeriod"/>
              <a:tabLst>
                <a:tab pos="548640" algn="l"/>
              </a:tabLst>
            </a:pPr>
            <a:r>
              <a:rPr lang="en-US" sz="1000" spc="-5" dirty="0">
                <a:solidFill>
                  <a:srgbClr val="595959"/>
                </a:solidFill>
                <a:latin typeface="Times New Roman"/>
                <a:cs typeface="Times New Roman"/>
              </a:rPr>
              <a:t>Price of Nanodegree programs</a:t>
            </a:r>
          </a:p>
          <a:p>
            <a:pPr marL="548005" marR="703580" indent="-228600">
              <a:lnSpc>
                <a:spcPts val="1430"/>
              </a:lnSpc>
              <a:spcBef>
                <a:spcPts val="55"/>
              </a:spcBef>
              <a:buAutoNum type="arabicPeriod"/>
              <a:tabLst>
                <a:tab pos="548640" algn="l"/>
              </a:tabLst>
            </a:pPr>
            <a:r>
              <a:rPr lang="en-US" sz="1000" spc="-5" dirty="0">
                <a:solidFill>
                  <a:srgbClr val="595959"/>
                </a:solidFill>
                <a:latin typeface="Times New Roman"/>
                <a:cs typeface="Times New Roman"/>
              </a:rPr>
              <a:t>Mental barriers, hesitation</a:t>
            </a:r>
          </a:p>
          <a:p>
            <a:pPr marL="548005" marR="703580" indent="-228600">
              <a:lnSpc>
                <a:spcPts val="1430"/>
              </a:lnSpc>
              <a:spcBef>
                <a:spcPts val="55"/>
              </a:spcBef>
              <a:buAutoNum type="arabicPeriod"/>
              <a:tabLst>
                <a:tab pos="548640" algn="l"/>
              </a:tabLst>
            </a:pPr>
            <a:r>
              <a:rPr lang="en-US" sz="1000" spc="-5" dirty="0">
                <a:solidFill>
                  <a:srgbClr val="595959"/>
                </a:solidFill>
                <a:latin typeface="Times New Roman"/>
                <a:cs typeface="Times New Roman"/>
              </a:rPr>
              <a:t>Lacking skills to do the job</a:t>
            </a:r>
          </a:p>
        </p:txBody>
      </p:sp>
      <p:sp>
        <p:nvSpPr>
          <p:cNvPr id="8" name="object 8"/>
          <p:cNvSpPr txBox="1"/>
          <p:nvPr/>
        </p:nvSpPr>
        <p:spPr>
          <a:xfrm>
            <a:off x="6423516" y="44539"/>
            <a:ext cx="2693025" cy="2099164"/>
          </a:xfrm>
          <a:prstGeom prst="rect">
            <a:avLst/>
          </a:prstGeom>
          <a:solidFill>
            <a:srgbClr val="FFFFFF"/>
          </a:solidFill>
        </p:spPr>
        <p:txBody>
          <a:bodyPr vert="horz" wrap="square" lIns="0" tIns="86995" rIns="0" bIns="0" rtlCol="0">
            <a:spAutoFit/>
          </a:bodyPr>
          <a:lstStyle/>
          <a:p>
            <a:pPr marL="90805">
              <a:lnSpc>
                <a:spcPts val="1675"/>
              </a:lnSpc>
              <a:spcBef>
                <a:spcPts val="685"/>
              </a:spcBef>
            </a:pPr>
            <a:r>
              <a:rPr sz="1400" b="1" spc="-5" dirty="0">
                <a:solidFill>
                  <a:srgbClr val="595959"/>
                </a:solidFill>
                <a:latin typeface="Arial"/>
                <a:cs typeface="Arial"/>
              </a:rPr>
              <a:t>Needs</a:t>
            </a:r>
            <a:endParaRPr sz="1400" dirty="0">
              <a:latin typeface="Arial"/>
              <a:cs typeface="Arial"/>
            </a:endParaRPr>
          </a:p>
          <a:p>
            <a:pPr marL="548005" indent="-228600">
              <a:lnSpc>
                <a:spcPts val="1430"/>
              </a:lnSpc>
              <a:buAutoNum type="arabicPeriod"/>
              <a:tabLst>
                <a:tab pos="548640" algn="l"/>
              </a:tabLst>
            </a:pPr>
            <a:r>
              <a:rPr sz="1000" dirty="0">
                <a:solidFill>
                  <a:srgbClr val="595959"/>
                </a:solidFill>
                <a:latin typeface="Times New Roman"/>
                <a:cs typeface="Times New Roman"/>
              </a:rPr>
              <a:t>Better Work/Life Balance</a:t>
            </a:r>
            <a:endParaRPr lang="en-US" sz="1000" dirty="0">
              <a:solidFill>
                <a:srgbClr val="595959"/>
              </a:solidFill>
              <a:latin typeface="Times New Roman"/>
              <a:cs typeface="Times New Roman"/>
            </a:endParaRPr>
          </a:p>
          <a:p>
            <a:pPr marL="548005" indent="-228600">
              <a:lnSpc>
                <a:spcPts val="1430"/>
              </a:lnSpc>
              <a:buAutoNum type="arabicPeriod"/>
              <a:tabLst>
                <a:tab pos="548640" algn="l"/>
              </a:tabLst>
            </a:pPr>
            <a:r>
              <a:rPr lang="en-US" sz="1000" dirty="0">
                <a:solidFill>
                  <a:srgbClr val="595959"/>
                </a:solidFill>
                <a:latin typeface="Times New Roman"/>
                <a:cs typeface="Times New Roman"/>
              </a:rPr>
              <a:t>Growth in a Big Company</a:t>
            </a:r>
            <a:endParaRPr sz="1000" dirty="0">
              <a:solidFill>
                <a:srgbClr val="595959"/>
              </a:solidFill>
              <a:latin typeface="Times New Roman"/>
              <a:cs typeface="Times New Roman"/>
            </a:endParaRPr>
          </a:p>
          <a:p>
            <a:pPr marL="548005" indent="-228600">
              <a:lnSpc>
                <a:spcPts val="1435"/>
              </a:lnSpc>
              <a:buAutoNum type="arabicPeriod"/>
              <a:tabLst>
                <a:tab pos="548640" algn="l"/>
              </a:tabLst>
            </a:pPr>
            <a:r>
              <a:rPr lang="en-US" sz="1000" dirty="0">
                <a:solidFill>
                  <a:srgbClr val="595959"/>
                </a:solidFill>
                <a:latin typeface="Times New Roman"/>
                <a:cs typeface="Times New Roman"/>
              </a:rPr>
              <a:t>Love what I do </a:t>
            </a:r>
          </a:p>
          <a:p>
            <a:pPr marL="548005" marR="703580" indent="-228600">
              <a:lnSpc>
                <a:spcPts val="1430"/>
              </a:lnSpc>
              <a:spcBef>
                <a:spcPts val="55"/>
              </a:spcBef>
              <a:buAutoNum type="arabicPeriod"/>
              <a:tabLst>
                <a:tab pos="548640" algn="l"/>
              </a:tabLst>
            </a:pPr>
            <a:r>
              <a:rPr lang="en-US" sz="1000" dirty="0">
                <a:solidFill>
                  <a:srgbClr val="595959"/>
                </a:solidFill>
                <a:latin typeface="Times New Roman"/>
                <a:cs typeface="Times New Roman"/>
              </a:rPr>
              <a:t>Become more technical</a:t>
            </a:r>
          </a:p>
          <a:p>
            <a:pPr marL="548005" marR="635635" indent="-228600">
              <a:lnSpc>
                <a:spcPts val="1430"/>
              </a:lnSpc>
              <a:spcBef>
                <a:spcPts val="45"/>
              </a:spcBef>
              <a:buAutoNum type="arabicPeriod"/>
              <a:tabLst>
                <a:tab pos="548640" algn="l"/>
              </a:tabLst>
            </a:pPr>
            <a:r>
              <a:rPr lang="en-US" sz="1000" dirty="0">
                <a:solidFill>
                  <a:srgbClr val="595959"/>
                </a:solidFill>
                <a:latin typeface="Times New Roman"/>
                <a:cs typeface="Times New Roman"/>
              </a:rPr>
              <a:t>Balance between career expectations and family</a:t>
            </a:r>
          </a:p>
          <a:p>
            <a:pPr marL="548005" marR="635635" indent="-228600">
              <a:lnSpc>
                <a:spcPts val="1430"/>
              </a:lnSpc>
              <a:spcBef>
                <a:spcPts val="45"/>
              </a:spcBef>
              <a:buAutoNum type="arabicPeriod"/>
              <a:tabLst>
                <a:tab pos="548640" algn="l"/>
              </a:tabLst>
            </a:pPr>
            <a:r>
              <a:rPr lang="en-US" sz="1000" dirty="0">
                <a:solidFill>
                  <a:srgbClr val="595959"/>
                </a:solidFill>
                <a:latin typeface="Times New Roman"/>
                <a:cs typeface="Times New Roman"/>
              </a:rPr>
              <a:t>Being my own boss</a:t>
            </a:r>
          </a:p>
          <a:p>
            <a:pPr marL="548005" marR="635635" indent="-228600">
              <a:lnSpc>
                <a:spcPts val="1430"/>
              </a:lnSpc>
              <a:spcBef>
                <a:spcPts val="45"/>
              </a:spcBef>
              <a:buAutoNum type="arabicPeriod"/>
              <a:tabLst>
                <a:tab pos="548640" algn="l"/>
              </a:tabLst>
            </a:pPr>
            <a:r>
              <a:rPr lang="en-US" sz="1000" dirty="0">
                <a:solidFill>
                  <a:srgbClr val="595959"/>
                </a:solidFill>
                <a:latin typeface="Times New Roman"/>
                <a:cs typeface="Times New Roman"/>
              </a:rPr>
              <a:t>Educational content that provides: Quality and environmental friendliness</a:t>
            </a:r>
            <a:endParaRPr sz="1000" dirty="0">
              <a:solidFill>
                <a:srgbClr val="595959"/>
              </a:solidFill>
              <a:latin typeface="Times New Roman"/>
              <a:cs typeface="Times New Roman"/>
            </a:endParaRPr>
          </a:p>
        </p:txBody>
      </p:sp>
      <p:sp>
        <p:nvSpPr>
          <p:cNvPr id="11" name="object 11"/>
          <p:cNvSpPr txBox="1"/>
          <p:nvPr/>
        </p:nvSpPr>
        <p:spPr>
          <a:xfrm>
            <a:off x="2768587" y="1899363"/>
            <a:ext cx="3576586" cy="3163558"/>
          </a:xfrm>
          <a:prstGeom prst="rect">
            <a:avLst/>
          </a:prstGeom>
          <a:solidFill>
            <a:srgbClr val="FFFFFF"/>
          </a:solidFill>
        </p:spPr>
        <p:txBody>
          <a:bodyPr vert="horz" wrap="square" lIns="0" tIns="86995" rIns="0" bIns="0" rtlCol="0">
            <a:spAutoFit/>
          </a:bodyPr>
          <a:lstStyle/>
          <a:p>
            <a:pPr marL="90805">
              <a:lnSpc>
                <a:spcPts val="1675"/>
              </a:lnSpc>
              <a:spcBef>
                <a:spcPts val="685"/>
              </a:spcBef>
            </a:pPr>
            <a:r>
              <a:rPr sz="1400" b="1" spc="-5" dirty="0">
                <a:solidFill>
                  <a:srgbClr val="595959"/>
                </a:solidFill>
                <a:latin typeface="Times New Roman"/>
                <a:cs typeface="Times New Roman"/>
              </a:rPr>
              <a:t>Goals</a:t>
            </a:r>
            <a:endParaRPr sz="1400" dirty="0">
              <a:latin typeface="Times New Roman"/>
              <a:cs typeface="Times New Roman"/>
            </a:endParaRPr>
          </a:p>
          <a:p>
            <a:pPr marL="548005" indent="-228600">
              <a:lnSpc>
                <a:spcPts val="1430"/>
              </a:lnSpc>
              <a:buAutoNum type="arabicPeriod"/>
              <a:tabLst>
                <a:tab pos="548640" algn="l"/>
              </a:tabLst>
            </a:pPr>
            <a:r>
              <a:rPr lang="en-US" sz="1000" dirty="0">
                <a:solidFill>
                  <a:srgbClr val="595959"/>
                </a:solidFill>
                <a:latin typeface="Times New Roman"/>
                <a:cs typeface="Times New Roman"/>
              </a:rPr>
              <a:t>To be a great marketer</a:t>
            </a:r>
          </a:p>
          <a:p>
            <a:pPr marL="548005" indent="-228600">
              <a:lnSpc>
                <a:spcPts val="1430"/>
              </a:lnSpc>
              <a:buAutoNum type="arabicPeriod"/>
              <a:tabLst>
                <a:tab pos="548640" algn="l"/>
              </a:tabLst>
            </a:pPr>
            <a:r>
              <a:rPr lang="en-US" sz="1000" dirty="0">
                <a:solidFill>
                  <a:srgbClr val="595959"/>
                </a:solidFill>
                <a:latin typeface="Times New Roman"/>
                <a:cs typeface="Times New Roman"/>
              </a:rPr>
              <a:t>Build something impactful </a:t>
            </a:r>
          </a:p>
          <a:p>
            <a:pPr marL="548005" indent="-228600">
              <a:lnSpc>
                <a:spcPts val="1430"/>
              </a:lnSpc>
              <a:buAutoNum type="arabicPeriod"/>
              <a:tabLst>
                <a:tab pos="548640" algn="l"/>
              </a:tabLst>
            </a:pPr>
            <a:r>
              <a:rPr lang="en-US" sz="1000" dirty="0">
                <a:solidFill>
                  <a:srgbClr val="595959"/>
                </a:solidFill>
                <a:latin typeface="Times New Roman"/>
                <a:cs typeface="Times New Roman"/>
              </a:rPr>
              <a:t>Want to be the owner of my life</a:t>
            </a:r>
          </a:p>
          <a:p>
            <a:pPr marL="548005" indent="-228600">
              <a:lnSpc>
                <a:spcPts val="1430"/>
              </a:lnSpc>
              <a:buAutoNum type="arabicPeriod"/>
              <a:tabLst>
                <a:tab pos="548640" algn="l"/>
              </a:tabLst>
            </a:pPr>
            <a:r>
              <a:rPr lang="en-US" sz="1000" dirty="0">
                <a:solidFill>
                  <a:srgbClr val="595959"/>
                </a:solidFill>
                <a:latin typeface="Times New Roman"/>
                <a:cs typeface="Times New Roman"/>
              </a:rPr>
              <a:t>Growth in current role</a:t>
            </a:r>
          </a:p>
          <a:p>
            <a:pPr marL="548005" indent="-228600">
              <a:lnSpc>
                <a:spcPts val="1430"/>
              </a:lnSpc>
              <a:buAutoNum type="arabicPeriod"/>
              <a:tabLst>
                <a:tab pos="548640" algn="l"/>
              </a:tabLst>
            </a:pPr>
            <a:r>
              <a:rPr lang="en-US" sz="1000" dirty="0">
                <a:solidFill>
                  <a:srgbClr val="595959"/>
                </a:solidFill>
                <a:latin typeface="Times New Roman"/>
                <a:cs typeface="Times New Roman"/>
              </a:rPr>
              <a:t>Would like to be an entrepreneur managing digital marketing for businesses, and have a successful drop shipping business.</a:t>
            </a:r>
          </a:p>
          <a:p>
            <a:pPr marL="548005" indent="-228600">
              <a:lnSpc>
                <a:spcPts val="1430"/>
              </a:lnSpc>
              <a:buAutoNum type="arabicPeriod"/>
              <a:tabLst>
                <a:tab pos="548640" algn="l"/>
              </a:tabLst>
            </a:pPr>
            <a:r>
              <a:rPr lang="en-US" sz="1000" dirty="0">
                <a:solidFill>
                  <a:srgbClr val="595959"/>
                </a:solidFill>
                <a:latin typeface="Times New Roman"/>
                <a:cs typeface="Times New Roman"/>
              </a:rPr>
              <a:t>Want to be working remotely as a Social Media Marketer/Manager or want to be running my own Affiliate Marketing brand/business</a:t>
            </a:r>
          </a:p>
          <a:p>
            <a:pPr marL="548005" indent="-228600">
              <a:lnSpc>
                <a:spcPts val="1430"/>
              </a:lnSpc>
              <a:buAutoNum type="arabicPeriod"/>
              <a:tabLst>
                <a:tab pos="548640" algn="l"/>
              </a:tabLst>
            </a:pPr>
            <a:r>
              <a:rPr lang="en-US" sz="1000" dirty="0">
                <a:solidFill>
                  <a:srgbClr val="595959"/>
                </a:solidFill>
                <a:latin typeface="Times New Roman"/>
                <a:cs typeface="Times New Roman"/>
              </a:rPr>
              <a:t>Professionally, want to be working remotely as a Social Media Marketer/Manager or want to be running my own Affiliate Marketing brand/business</a:t>
            </a:r>
          </a:p>
          <a:p>
            <a:pPr marL="548005" indent="-228600">
              <a:lnSpc>
                <a:spcPts val="1430"/>
              </a:lnSpc>
              <a:buAutoNum type="arabicPeriod"/>
              <a:tabLst>
                <a:tab pos="548640" algn="l"/>
              </a:tabLst>
            </a:pPr>
            <a:r>
              <a:rPr lang="en-US" sz="1000" dirty="0">
                <a:solidFill>
                  <a:srgbClr val="595959"/>
                </a:solidFill>
                <a:latin typeface="Times New Roman"/>
                <a:cs typeface="Times New Roman"/>
              </a:rPr>
              <a:t>To have a remote job as a digital marketer by March 2019. To travel to all 50 states by December 2019</a:t>
            </a:r>
          </a:p>
          <a:p>
            <a:pPr marL="548005" indent="-228600">
              <a:lnSpc>
                <a:spcPts val="1430"/>
              </a:lnSpc>
              <a:buAutoNum type="arabicPeriod"/>
              <a:tabLst>
                <a:tab pos="548640" algn="l"/>
              </a:tabLst>
            </a:pPr>
            <a:r>
              <a:rPr lang="en-US" sz="1000" dirty="0">
                <a:solidFill>
                  <a:srgbClr val="595959"/>
                </a:solidFill>
                <a:latin typeface="Times New Roman"/>
                <a:cs typeface="Times New Roman"/>
              </a:rPr>
              <a:t>More passion focused</a:t>
            </a:r>
            <a:endParaRPr sz="1000" dirty="0">
              <a:solidFill>
                <a:srgbClr val="595959"/>
              </a:solidFill>
              <a:latin typeface="Times New Roman"/>
              <a:cs typeface="Times New Roman"/>
            </a:endParaRPr>
          </a:p>
        </p:txBody>
      </p:sp>
      <p:pic>
        <p:nvPicPr>
          <p:cNvPr id="14" name="Picture 13" descr="A person standing in front of a brick wall&#13;&#10;&#13;&#10;Description automatically generated">
            <a:extLst>
              <a:ext uri="{FF2B5EF4-FFF2-40B4-BE49-F238E27FC236}">
                <a16:creationId xmlns:a16="http://schemas.microsoft.com/office/drawing/2014/main" id="{8154D0A2-48E8-094A-A724-87D06213BBD6}"/>
              </a:ext>
            </a:extLst>
          </p:cNvPr>
          <p:cNvPicPr>
            <a:picLocks noChangeAspect="1"/>
          </p:cNvPicPr>
          <p:nvPr/>
        </p:nvPicPr>
        <p:blipFill rotWithShape="1">
          <a:blip r:embed="rId2">
            <a:extLst>
              <a:ext uri="{28A0092B-C50C-407E-A947-70E740481C1C}">
                <a14:useLocalDpi xmlns:a14="http://schemas.microsoft.com/office/drawing/2010/main" val="0"/>
              </a:ext>
            </a:extLst>
          </a:blip>
          <a:srcRect l="17494" r="25284" b="63333"/>
          <a:stretch/>
        </p:blipFill>
        <p:spPr>
          <a:xfrm>
            <a:off x="3155951" y="612337"/>
            <a:ext cx="1330309" cy="1205004"/>
          </a:xfrm>
          <a:prstGeom prst="rect">
            <a:avLst/>
          </a:prstGeom>
        </p:spPr>
      </p:pic>
      <p:sp>
        <p:nvSpPr>
          <p:cNvPr id="15" name="TextBox 14">
            <a:extLst>
              <a:ext uri="{FF2B5EF4-FFF2-40B4-BE49-F238E27FC236}">
                <a16:creationId xmlns:a16="http://schemas.microsoft.com/office/drawing/2014/main" id="{040D3AD7-E125-4C45-B4F9-FB9EB0729646}"/>
              </a:ext>
            </a:extLst>
          </p:cNvPr>
          <p:cNvSpPr txBox="1"/>
          <p:nvPr/>
        </p:nvSpPr>
        <p:spPr>
          <a:xfrm>
            <a:off x="4536435" y="895350"/>
            <a:ext cx="1141745" cy="646331"/>
          </a:xfrm>
          <a:prstGeom prst="rect">
            <a:avLst/>
          </a:prstGeom>
          <a:noFill/>
        </p:spPr>
        <p:txBody>
          <a:bodyPr wrap="square" rtlCol="0">
            <a:spAutoFit/>
          </a:bodyPr>
          <a:lstStyle/>
          <a:p>
            <a:r>
              <a:rPr lang="en-US" dirty="0"/>
              <a:t>Daniel Krum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1"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A32DFE8-6C74-1E4F-AC9C-43815CDB71BC}"/>
              </a:ext>
            </a:extLst>
          </p:cNvPr>
          <p:cNvSpPr txBox="1"/>
          <p:nvPr/>
        </p:nvSpPr>
        <p:spPr>
          <a:xfrm>
            <a:off x="1219200" y="698751"/>
            <a:ext cx="3132288" cy="1785621"/>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3600" cap="all" dirty="0">
                <a:latin typeface="+mj-lt"/>
                <a:ea typeface="+mj-ea"/>
                <a:cs typeface="+mj-cs"/>
              </a:rPr>
              <a:t>CAMPAIGN</a:t>
            </a:r>
          </a:p>
          <a:p>
            <a:pPr defTabSz="914400">
              <a:lnSpc>
                <a:spcPct val="90000"/>
              </a:lnSpc>
              <a:spcBef>
                <a:spcPct val="0"/>
              </a:spcBef>
              <a:spcAft>
                <a:spcPts val="600"/>
              </a:spcAft>
            </a:pPr>
            <a:r>
              <a:rPr lang="en-US" sz="3600" cap="all" dirty="0">
                <a:latin typeface="+mj-lt"/>
                <a:ea typeface="+mj-ea"/>
                <a:cs typeface="+mj-cs"/>
              </a:rPr>
              <a:t>SUMMARY</a:t>
            </a:r>
          </a:p>
        </p:txBody>
      </p:sp>
      <p:cxnSp>
        <p:nvCxnSpPr>
          <p:cNvPr id="35"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6"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A4797CE-BE1C-EA40-8243-0BAFA6E2BF16}"/>
              </a:ext>
            </a:extLst>
          </p:cNvPr>
          <p:cNvSpPr txBox="1"/>
          <p:nvPr/>
        </p:nvSpPr>
        <p:spPr>
          <a:xfrm>
            <a:off x="4572000" y="492369"/>
            <a:ext cx="6509136" cy="2123658"/>
          </a:xfrm>
          <a:prstGeom prst="rect">
            <a:avLst/>
          </a:prstGeom>
          <a:noFill/>
        </p:spPr>
        <p:txBody>
          <a:bodyPr wrap="square" rtlCol="0">
            <a:spAutoFit/>
          </a:bodyPr>
          <a:lstStyle/>
          <a:p>
            <a:r>
              <a:rPr lang="en-US" dirty="0">
                <a:solidFill>
                  <a:srgbClr val="C00000"/>
                </a:solidFill>
              </a:rPr>
              <a:t>TARGET AUDIENCE:</a:t>
            </a:r>
          </a:p>
          <a:p>
            <a:endParaRPr lang="en-US" dirty="0">
              <a:solidFill>
                <a:srgbClr val="C00000"/>
              </a:solidFill>
            </a:endParaRPr>
          </a:p>
          <a:p>
            <a:pPr marL="285750" indent="-285750">
              <a:buFont typeface="Arial" panose="020B0604020202020204" pitchFamily="34" charset="0"/>
              <a:buChar char="•"/>
            </a:pPr>
            <a:r>
              <a:rPr lang="en-US" sz="1200" dirty="0"/>
              <a:t>Demographics: people in their 20-40s</a:t>
            </a:r>
          </a:p>
          <a:p>
            <a:pPr marL="285750" indent="-285750">
              <a:buFont typeface="Arial" panose="020B0604020202020204" pitchFamily="34" charset="0"/>
              <a:buChar char="•"/>
            </a:pPr>
            <a:r>
              <a:rPr lang="en-US" sz="1200" dirty="0"/>
              <a:t>Location: USA</a:t>
            </a:r>
          </a:p>
          <a:p>
            <a:pPr marL="285750" indent="-285750">
              <a:buFont typeface="Arial" panose="020B0604020202020204" pitchFamily="34" charset="0"/>
              <a:buChar char="•"/>
            </a:pPr>
            <a:r>
              <a:rPr lang="en-US" sz="1200" dirty="0"/>
              <a:t>Interest:  Digital Marketing, Social media marketing, </a:t>
            </a:r>
          </a:p>
          <a:p>
            <a:r>
              <a:rPr lang="en-US" sz="1200" dirty="0"/>
              <a:t>online advertising, entrepreneurship, small businesses, </a:t>
            </a:r>
          </a:p>
          <a:p>
            <a:r>
              <a:rPr lang="en-US" sz="1200" dirty="0"/>
              <a:t>digital nomad, travel, reading books, swimming</a:t>
            </a:r>
          </a:p>
          <a:p>
            <a:endParaRPr lang="en-US" dirty="0"/>
          </a:p>
          <a:p>
            <a:r>
              <a:rPr lang="en-US" dirty="0">
                <a:solidFill>
                  <a:srgbClr val="C00000"/>
                </a:solidFill>
              </a:rPr>
              <a:t>AD COPY</a:t>
            </a:r>
          </a:p>
        </p:txBody>
      </p:sp>
      <p:sp>
        <p:nvSpPr>
          <p:cNvPr id="4" name="TextBox 3">
            <a:extLst>
              <a:ext uri="{FF2B5EF4-FFF2-40B4-BE49-F238E27FC236}">
                <a16:creationId xmlns:a16="http://schemas.microsoft.com/office/drawing/2014/main" id="{707AFD94-59B5-BE4F-98AA-4776127D9594}"/>
              </a:ext>
            </a:extLst>
          </p:cNvPr>
          <p:cNvSpPr txBox="1"/>
          <p:nvPr/>
        </p:nvSpPr>
        <p:spPr>
          <a:xfrm>
            <a:off x="4600741" y="2254698"/>
            <a:ext cx="4550651" cy="2862322"/>
          </a:xfrm>
          <a:prstGeom prst="rect">
            <a:avLst/>
          </a:prstGeom>
          <a:noFill/>
        </p:spPr>
        <p:txBody>
          <a:bodyPr wrap="square" rtlCol="0">
            <a:spAutoFit/>
          </a:bodyPr>
          <a:lstStyle/>
          <a:p>
            <a:br>
              <a:rPr lang="en-US" dirty="0"/>
            </a:br>
            <a:endParaRPr lang="en-US" dirty="0"/>
          </a:p>
          <a:p>
            <a:r>
              <a:rPr lang="en-US" dirty="0"/>
              <a:t>Want to be a great marketer?</a:t>
            </a:r>
          </a:p>
          <a:p>
            <a:endParaRPr lang="en-US" dirty="0"/>
          </a:p>
          <a:p>
            <a:r>
              <a:rPr lang="en-US" dirty="0"/>
              <a:t>Grab your free </a:t>
            </a:r>
            <a:r>
              <a:rPr lang="en-US" dirty="0" err="1"/>
              <a:t>ebook</a:t>
            </a:r>
            <a:r>
              <a:rPr lang="en-US" dirty="0"/>
              <a:t> to keep abreast about the advertising techniques on leading social media platforms!</a:t>
            </a:r>
          </a:p>
          <a:p>
            <a:br>
              <a:rPr lang="en-US" dirty="0"/>
            </a:br>
            <a:endParaRPr lang="en-US" dirty="0"/>
          </a:p>
          <a:p>
            <a:endParaRPr lang="en-US" dirty="0"/>
          </a:p>
        </p:txBody>
      </p:sp>
    </p:spTree>
    <p:extLst>
      <p:ext uri="{BB962C8B-B14F-4D97-AF65-F5344CB8AC3E}">
        <p14:creationId xmlns:p14="http://schemas.microsoft.com/office/powerpoint/2010/main" val="37723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3" name="Picture 32">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5" name="Straight Connector 34">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9" name="Rectangle 38">
            <a:extLst>
              <a:ext uri="{FF2B5EF4-FFF2-40B4-BE49-F238E27FC236}">
                <a16:creationId xmlns:a16="http://schemas.microsoft.com/office/drawing/2014/main" id="{1D6703DA-C9F5-44CE-B061-A18446E71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E3A25F1-6286-498A-B23F-12319B4BB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41C470D-936E-3041-BE5E-F6833857D52A}"/>
              </a:ext>
            </a:extLst>
          </p:cNvPr>
          <p:cNvSpPr txBox="1"/>
          <p:nvPr/>
        </p:nvSpPr>
        <p:spPr>
          <a:xfrm>
            <a:off x="1332546" y="3344279"/>
            <a:ext cx="6482259" cy="413646"/>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100" cap="all">
                <a:latin typeface="+mj-lt"/>
                <a:ea typeface="+mj-ea"/>
                <a:cs typeface="+mj-cs"/>
              </a:rPr>
              <a:t>Ad Creatives</a:t>
            </a:r>
          </a:p>
          <a:p>
            <a:pPr defTabSz="914400">
              <a:lnSpc>
                <a:spcPct val="90000"/>
              </a:lnSpc>
              <a:spcBef>
                <a:spcPct val="0"/>
              </a:spcBef>
              <a:spcAft>
                <a:spcPts val="600"/>
              </a:spcAft>
            </a:pPr>
            <a:endParaRPr lang="en-US" sz="2100" cap="all">
              <a:latin typeface="+mj-lt"/>
              <a:ea typeface="+mj-ea"/>
              <a:cs typeface="+mj-cs"/>
            </a:endParaRPr>
          </a:p>
          <a:p>
            <a:pPr defTabSz="914400">
              <a:lnSpc>
                <a:spcPct val="90000"/>
              </a:lnSpc>
              <a:spcBef>
                <a:spcPct val="0"/>
              </a:spcBef>
              <a:spcAft>
                <a:spcPts val="600"/>
              </a:spcAft>
            </a:pPr>
            <a:endParaRPr lang="en-US" sz="2100" cap="all">
              <a:latin typeface="+mj-lt"/>
              <a:ea typeface="+mj-ea"/>
              <a:cs typeface="+mj-cs"/>
            </a:endParaRPr>
          </a:p>
        </p:txBody>
      </p:sp>
      <p:grpSp>
        <p:nvGrpSpPr>
          <p:cNvPr id="43" name="Group 42">
            <a:extLst>
              <a:ext uri="{FF2B5EF4-FFF2-40B4-BE49-F238E27FC236}">
                <a16:creationId xmlns:a16="http://schemas.microsoft.com/office/drawing/2014/main" id="{5416DB9B-53E6-4C60-9FE7-1C40DA52F8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254" y="242878"/>
            <a:ext cx="6974973" cy="2739593"/>
            <a:chOff x="7639235" y="600024"/>
            <a:chExt cx="3898557" cy="5222486"/>
          </a:xfrm>
        </p:grpSpPr>
        <p:sp>
          <p:nvSpPr>
            <p:cNvPr id="44" name="Rectangle 43">
              <a:extLst>
                <a:ext uri="{FF2B5EF4-FFF2-40B4-BE49-F238E27FC236}">
                  <a16:creationId xmlns:a16="http://schemas.microsoft.com/office/drawing/2014/main" id="{6D8EBCDF-E8F1-4478-AC12-308E946B0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9E237B-B3B3-48D2-8E4C-56703F6C2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85E970D4-D834-445E-927E-4F29A1BD0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5057" y="604871"/>
            <a:ext cx="6260706" cy="2009080"/>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4F8103-EDF1-7E48-885A-93A4E9CA994F}"/>
              </a:ext>
            </a:extLst>
          </p:cNvPr>
          <p:cNvPicPr>
            <a:picLocks noChangeAspect="1"/>
          </p:cNvPicPr>
          <p:nvPr/>
        </p:nvPicPr>
        <p:blipFill rotWithShape="1">
          <a:blip r:embed="rId3">
            <a:extLst>
              <a:ext uri="{28A0092B-C50C-407E-A947-70E740481C1C}">
                <a14:useLocalDpi xmlns:a14="http://schemas.microsoft.com/office/drawing/2010/main" val="0"/>
              </a:ext>
            </a:extLst>
          </a:blip>
          <a:srcRect l="52778" t="33703" r="9259" b="10982"/>
          <a:stretch/>
        </p:blipFill>
        <p:spPr>
          <a:xfrm>
            <a:off x="1559949" y="736907"/>
            <a:ext cx="1920240" cy="1748710"/>
          </a:xfrm>
          <a:prstGeom prst="rect">
            <a:avLst/>
          </a:prstGeom>
        </p:spPr>
      </p:pic>
      <p:pic>
        <p:nvPicPr>
          <p:cNvPr id="4" name="Picture 3">
            <a:extLst>
              <a:ext uri="{FF2B5EF4-FFF2-40B4-BE49-F238E27FC236}">
                <a16:creationId xmlns:a16="http://schemas.microsoft.com/office/drawing/2014/main" id="{B845149D-0D09-574F-A194-EFB4B7E70AE8}"/>
              </a:ext>
            </a:extLst>
          </p:cNvPr>
          <p:cNvPicPr>
            <a:picLocks noChangeAspect="1"/>
          </p:cNvPicPr>
          <p:nvPr/>
        </p:nvPicPr>
        <p:blipFill rotWithShape="1">
          <a:blip r:embed="rId4">
            <a:extLst>
              <a:ext uri="{28A0092B-C50C-407E-A947-70E740481C1C}">
                <a14:useLocalDpi xmlns:a14="http://schemas.microsoft.com/office/drawing/2010/main" val="0"/>
              </a:ext>
            </a:extLst>
          </a:blip>
          <a:srcRect l="54632" t="24815" r="10634" b="8993"/>
          <a:stretch/>
        </p:blipFill>
        <p:spPr>
          <a:xfrm>
            <a:off x="3823686" y="722804"/>
            <a:ext cx="1491888" cy="1776917"/>
          </a:xfrm>
          <a:prstGeom prst="rect">
            <a:avLst/>
          </a:prstGeom>
        </p:spPr>
      </p:pic>
      <p:pic>
        <p:nvPicPr>
          <p:cNvPr id="5" name="Picture 4">
            <a:extLst>
              <a:ext uri="{FF2B5EF4-FFF2-40B4-BE49-F238E27FC236}">
                <a16:creationId xmlns:a16="http://schemas.microsoft.com/office/drawing/2014/main" id="{519B8AFC-941C-2148-AC47-59F9238AAE60}"/>
              </a:ext>
            </a:extLst>
          </p:cNvPr>
          <p:cNvPicPr>
            <a:picLocks noChangeAspect="1"/>
          </p:cNvPicPr>
          <p:nvPr/>
        </p:nvPicPr>
        <p:blipFill rotWithShape="1">
          <a:blip r:embed="rId5">
            <a:extLst>
              <a:ext uri="{28A0092B-C50C-407E-A947-70E740481C1C}">
                <a14:useLocalDpi xmlns:a14="http://schemas.microsoft.com/office/drawing/2010/main" val="0"/>
              </a:ext>
            </a:extLst>
          </a:blip>
          <a:srcRect l="54630" t="30949" r="10636" b="10833"/>
          <a:stretch/>
        </p:blipFill>
        <p:spPr>
          <a:xfrm>
            <a:off x="5766181" y="722804"/>
            <a:ext cx="1696228" cy="1776917"/>
          </a:xfrm>
          <a:prstGeom prst="rect">
            <a:avLst/>
          </a:prstGeom>
        </p:spPr>
      </p:pic>
      <p:cxnSp>
        <p:nvCxnSpPr>
          <p:cNvPr id="49" name="Straight Connector 48">
            <a:extLst>
              <a:ext uri="{FF2B5EF4-FFF2-40B4-BE49-F238E27FC236}">
                <a16:creationId xmlns:a16="http://schemas.microsoft.com/office/drawing/2014/main" id="{84CCDFA7-FDDD-42EF-B0A9-4D54FD31E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1" name="Picture 50">
            <a:extLst>
              <a:ext uri="{FF2B5EF4-FFF2-40B4-BE49-F238E27FC236}">
                <a16:creationId xmlns:a16="http://schemas.microsoft.com/office/drawing/2014/main" id="{BAC2604D-C93D-4961-8AB5-AA8449DDB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3" name="Straight Connector 52">
            <a:extLst>
              <a:ext uri="{FF2B5EF4-FFF2-40B4-BE49-F238E27FC236}">
                <a16:creationId xmlns:a16="http://schemas.microsoft.com/office/drawing/2014/main" id="{A217D093-EAE5-469D-9B48-4CE112700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A8A4DE-C64A-5845-AF99-7DD95831F43C}"/>
              </a:ext>
            </a:extLst>
          </p:cNvPr>
          <p:cNvSpPr txBox="1"/>
          <p:nvPr/>
        </p:nvSpPr>
        <p:spPr>
          <a:xfrm>
            <a:off x="3723993" y="3262188"/>
            <a:ext cx="2524409" cy="369332"/>
          </a:xfrm>
          <a:prstGeom prst="rect">
            <a:avLst/>
          </a:prstGeom>
          <a:noFill/>
        </p:spPr>
        <p:txBody>
          <a:bodyPr wrap="none" rtlCol="0">
            <a:spAutoFit/>
          </a:bodyPr>
          <a:lstStyle/>
          <a:p>
            <a:r>
              <a:rPr lang="en-US" dirty="0"/>
              <a:t>AD CREATIVES- INTIAL</a:t>
            </a:r>
          </a:p>
        </p:txBody>
      </p:sp>
    </p:spTree>
    <p:extLst>
      <p:ext uri="{BB962C8B-B14F-4D97-AF65-F5344CB8AC3E}">
        <p14:creationId xmlns:p14="http://schemas.microsoft.com/office/powerpoint/2010/main" val="147891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3" name="Picture 32">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5" name="Straight Connector 34">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9" name="Rectangle 38">
            <a:extLst>
              <a:ext uri="{FF2B5EF4-FFF2-40B4-BE49-F238E27FC236}">
                <a16:creationId xmlns:a16="http://schemas.microsoft.com/office/drawing/2014/main" id="{1D6703DA-C9F5-44CE-B061-A18446E71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E3A25F1-6286-498A-B23F-12319B4BB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41C470D-936E-3041-BE5E-F6833857D52A}"/>
              </a:ext>
            </a:extLst>
          </p:cNvPr>
          <p:cNvSpPr txBox="1"/>
          <p:nvPr/>
        </p:nvSpPr>
        <p:spPr>
          <a:xfrm>
            <a:off x="1332546" y="3344279"/>
            <a:ext cx="6482259" cy="413646"/>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100" cap="all">
                <a:latin typeface="+mj-lt"/>
                <a:ea typeface="+mj-ea"/>
                <a:cs typeface="+mj-cs"/>
              </a:rPr>
              <a:t>Ad Creatives</a:t>
            </a:r>
          </a:p>
          <a:p>
            <a:pPr defTabSz="914400">
              <a:lnSpc>
                <a:spcPct val="90000"/>
              </a:lnSpc>
              <a:spcBef>
                <a:spcPct val="0"/>
              </a:spcBef>
              <a:spcAft>
                <a:spcPts val="600"/>
              </a:spcAft>
            </a:pPr>
            <a:endParaRPr lang="en-US" sz="2100" cap="all">
              <a:latin typeface="+mj-lt"/>
              <a:ea typeface="+mj-ea"/>
              <a:cs typeface="+mj-cs"/>
            </a:endParaRPr>
          </a:p>
          <a:p>
            <a:pPr defTabSz="914400">
              <a:lnSpc>
                <a:spcPct val="90000"/>
              </a:lnSpc>
              <a:spcBef>
                <a:spcPct val="0"/>
              </a:spcBef>
              <a:spcAft>
                <a:spcPts val="600"/>
              </a:spcAft>
            </a:pPr>
            <a:endParaRPr lang="en-US" sz="2100" cap="all">
              <a:latin typeface="+mj-lt"/>
              <a:ea typeface="+mj-ea"/>
              <a:cs typeface="+mj-cs"/>
            </a:endParaRPr>
          </a:p>
        </p:txBody>
      </p:sp>
      <p:grpSp>
        <p:nvGrpSpPr>
          <p:cNvPr id="43" name="Group 42">
            <a:extLst>
              <a:ext uri="{FF2B5EF4-FFF2-40B4-BE49-F238E27FC236}">
                <a16:creationId xmlns:a16="http://schemas.microsoft.com/office/drawing/2014/main" id="{5416DB9B-53E6-4C60-9FE7-1C40DA52F8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254" y="242878"/>
            <a:ext cx="6974973" cy="2739593"/>
            <a:chOff x="7639235" y="600024"/>
            <a:chExt cx="3898557" cy="5222486"/>
          </a:xfrm>
        </p:grpSpPr>
        <p:sp>
          <p:nvSpPr>
            <p:cNvPr id="44" name="Rectangle 43">
              <a:extLst>
                <a:ext uri="{FF2B5EF4-FFF2-40B4-BE49-F238E27FC236}">
                  <a16:creationId xmlns:a16="http://schemas.microsoft.com/office/drawing/2014/main" id="{6D8EBCDF-E8F1-4478-AC12-308E946B0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9235" y="600024"/>
              <a:ext cx="3898557"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9E237B-B3B3-48D2-8E4C-56703F6C2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0263" y="1062693"/>
              <a:ext cx="3635738"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85E970D4-D834-445E-927E-4F29A1BD0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5057" y="604871"/>
            <a:ext cx="6260706" cy="2009080"/>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45149D-0D09-574F-A194-EFB4B7E70AE8}"/>
              </a:ext>
            </a:extLst>
          </p:cNvPr>
          <p:cNvPicPr>
            <a:picLocks noChangeAspect="1"/>
          </p:cNvPicPr>
          <p:nvPr/>
        </p:nvPicPr>
        <p:blipFill rotWithShape="1">
          <a:blip r:embed="rId3">
            <a:extLst>
              <a:ext uri="{28A0092B-C50C-407E-A947-70E740481C1C}">
                <a14:useLocalDpi xmlns:a14="http://schemas.microsoft.com/office/drawing/2010/main" val="0"/>
              </a:ext>
            </a:extLst>
          </a:blip>
          <a:srcRect l="54632" t="24815" r="10634" b="8993"/>
          <a:stretch/>
        </p:blipFill>
        <p:spPr>
          <a:xfrm>
            <a:off x="3692361" y="732838"/>
            <a:ext cx="1491888" cy="1776917"/>
          </a:xfrm>
          <a:prstGeom prst="rect">
            <a:avLst/>
          </a:prstGeom>
        </p:spPr>
      </p:pic>
      <p:cxnSp>
        <p:nvCxnSpPr>
          <p:cNvPr id="49" name="Straight Connector 48">
            <a:extLst>
              <a:ext uri="{FF2B5EF4-FFF2-40B4-BE49-F238E27FC236}">
                <a16:creationId xmlns:a16="http://schemas.microsoft.com/office/drawing/2014/main" id="{84CCDFA7-FDDD-42EF-B0A9-4D54FD31E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1" name="Picture 50">
            <a:extLst>
              <a:ext uri="{FF2B5EF4-FFF2-40B4-BE49-F238E27FC236}">
                <a16:creationId xmlns:a16="http://schemas.microsoft.com/office/drawing/2014/main" id="{BAC2604D-C93D-4961-8AB5-AA8449DDB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3" name="Straight Connector 52">
            <a:extLst>
              <a:ext uri="{FF2B5EF4-FFF2-40B4-BE49-F238E27FC236}">
                <a16:creationId xmlns:a16="http://schemas.microsoft.com/office/drawing/2014/main" id="{A217D093-EAE5-469D-9B48-4CE1127009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A8A4DE-C64A-5845-AF99-7DD95831F43C}"/>
              </a:ext>
            </a:extLst>
          </p:cNvPr>
          <p:cNvSpPr txBox="1"/>
          <p:nvPr/>
        </p:nvSpPr>
        <p:spPr>
          <a:xfrm>
            <a:off x="2433095" y="3302070"/>
            <a:ext cx="4264629" cy="369332"/>
          </a:xfrm>
          <a:prstGeom prst="rect">
            <a:avLst/>
          </a:prstGeom>
          <a:noFill/>
        </p:spPr>
        <p:txBody>
          <a:bodyPr wrap="none" rtlCol="0">
            <a:spAutoFit/>
          </a:bodyPr>
          <a:lstStyle/>
          <a:p>
            <a:r>
              <a:rPr lang="en-US" dirty="0"/>
              <a:t>AD CREATIVES- AFTER CHANGES MADE</a:t>
            </a:r>
          </a:p>
        </p:txBody>
      </p:sp>
      <p:sp>
        <p:nvSpPr>
          <p:cNvPr id="7" name="TextBox 6">
            <a:extLst>
              <a:ext uri="{FF2B5EF4-FFF2-40B4-BE49-F238E27FC236}">
                <a16:creationId xmlns:a16="http://schemas.microsoft.com/office/drawing/2014/main" id="{E8E86FD6-CEB4-8745-A14D-DB20A16FCE1A}"/>
              </a:ext>
            </a:extLst>
          </p:cNvPr>
          <p:cNvSpPr txBox="1"/>
          <p:nvPr/>
        </p:nvSpPr>
        <p:spPr>
          <a:xfrm>
            <a:off x="685800" y="3880181"/>
            <a:ext cx="7922276" cy="646331"/>
          </a:xfrm>
          <a:prstGeom prst="rect">
            <a:avLst/>
          </a:prstGeom>
          <a:noFill/>
        </p:spPr>
        <p:txBody>
          <a:bodyPr wrap="square" rtlCol="0">
            <a:spAutoFit/>
          </a:bodyPr>
          <a:lstStyle/>
          <a:p>
            <a:r>
              <a:rPr lang="en-US" dirty="0"/>
              <a:t>I changed the ad-images since some ad images had greater use of text. I wanted to see the impact of using less text in an ad </a:t>
            </a:r>
          </a:p>
        </p:txBody>
      </p:sp>
      <p:pic>
        <p:nvPicPr>
          <p:cNvPr id="9" name="Picture 8" descr="A screenshot of a cell phone&#13;&#10;&#13;&#10;Description automatically generated">
            <a:extLst>
              <a:ext uri="{FF2B5EF4-FFF2-40B4-BE49-F238E27FC236}">
                <a16:creationId xmlns:a16="http://schemas.microsoft.com/office/drawing/2014/main" id="{B935921C-5CA2-7A49-B448-9CD0B20DA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722804"/>
            <a:ext cx="1207930" cy="1784191"/>
          </a:xfrm>
          <a:prstGeom prst="rect">
            <a:avLst/>
          </a:prstGeom>
        </p:spPr>
      </p:pic>
      <p:pic>
        <p:nvPicPr>
          <p:cNvPr id="11" name="Picture 10" descr="A screenshot of a cell phone&#13;&#10;&#13;&#10;Description automatically generated">
            <a:extLst>
              <a:ext uri="{FF2B5EF4-FFF2-40B4-BE49-F238E27FC236}">
                <a16:creationId xmlns:a16="http://schemas.microsoft.com/office/drawing/2014/main" id="{E318B4C1-07D4-9848-A887-D87CC8DBF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6549" y="722804"/>
            <a:ext cx="1360563" cy="1856052"/>
          </a:xfrm>
          <a:prstGeom prst="rect">
            <a:avLst/>
          </a:prstGeom>
        </p:spPr>
      </p:pic>
    </p:spTree>
    <p:extLst>
      <p:ext uri="{BB962C8B-B14F-4D97-AF65-F5344CB8AC3E}">
        <p14:creationId xmlns:p14="http://schemas.microsoft.com/office/powerpoint/2010/main" val="22059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3" name="Picture 4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5" name="Straight Connector 4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9" name="Rectangle 48">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extBox 1">
            <a:extLst>
              <a:ext uri="{FF2B5EF4-FFF2-40B4-BE49-F238E27FC236}">
                <a16:creationId xmlns:a16="http://schemas.microsoft.com/office/drawing/2014/main" id="{3A32DFE8-6C74-1E4F-AC9C-43815CDB71BC}"/>
              </a:ext>
            </a:extLst>
          </p:cNvPr>
          <p:cNvSpPr txBox="1"/>
          <p:nvPr/>
        </p:nvSpPr>
        <p:spPr>
          <a:xfrm>
            <a:off x="1332546" y="3892987"/>
            <a:ext cx="6482259" cy="413646"/>
          </a:xfrm>
          <a:prstGeom prst="rect">
            <a:avLst/>
          </a:prstGeom>
        </p:spPr>
        <p:txBody>
          <a:bodyPr vert="horz" lIns="91440" tIns="45720" rIns="91440" bIns="0" rtlCol="0" anchor="b">
            <a:normAutofit/>
          </a:bodyPr>
          <a:lstStyle/>
          <a:p>
            <a:pPr defTabSz="914400">
              <a:lnSpc>
                <a:spcPct val="90000"/>
              </a:lnSpc>
              <a:spcBef>
                <a:spcPct val="0"/>
              </a:spcBef>
              <a:spcAft>
                <a:spcPts val="600"/>
              </a:spcAft>
            </a:pPr>
            <a:r>
              <a:rPr lang="en-US" sz="2500" cap="all">
                <a:latin typeface="+mj-lt"/>
                <a:ea typeface="+mj-ea"/>
                <a:cs typeface="+mj-cs"/>
              </a:rPr>
              <a:t>KEY RESULTS</a:t>
            </a:r>
          </a:p>
        </p:txBody>
      </p:sp>
      <p:cxnSp>
        <p:nvCxnSpPr>
          <p:cNvPr id="53" name="Straight Connector 52">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3770388"/>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5" name="Picture 54">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57" name="Straight Connector 56">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Rectangle 1">
            <a:extLst>
              <a:ext uri="{FF2B5EF4-FFF2-40B4-BE49-F238E27FC236}">
                <a16:creationId xmlns:a16="http://schemas.microsoft.com/office/drawing/2014/main" id="{604B71F2-2DEA-BA41-950C-B30BFEAFD4D4}"/>
              </a:ext>
            </a:extLst>
          </p:cNvPr>
          <p:cNvSpPr>
            <a:spLocks noChangeArrowheads="1"/>
          </p:cNvSpPr>
          <p:nvPr/>
        </p:nvSpPr>
        <p:spPr bwMode="auto">
          <a:xfrm>
            <a:off x="12648639" y="547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55E13664-1259-7040-90C4-A4B6ED575062}"/>
              </a:ext>
            </a:extLst>
          </p:cNvPr>
          <p:cNvGraphicFramePr>
            <a:graphicFrameLocks noGrp="1"/>
          </p:cNvGraphicFramePr>
          <p:nvPr>
            <p:extLst>
              <p:ext uri="{D42A27DB-BD31-4B8C-83A1-F6EECF244321}">
                <p14:modId xmlns:p14="http://schemas.microsoft.com/office/powerpoint/2010/main" val="170017653"/>
              </p:ext>
            </p:extLst>
          </p:nvPr>
        </p:nvGraphicFramePr>
        <p:xfrm>
          <a:off x="304685" y="356880"/>
          <a:ext cx="8534402" cy="2879506"/>
        </p:xfrm>
        <a:graphic>
          <a:graphicData uri="http://schemas.openxmlformats.org/drawingml/2006/table">
            <a:tbl>
              <a:tblPr firstRow="1" bandRow="1"/>
              <a:tblGrid>
                <a:gridCol w="1045352">
                  <a:extLst>
                    <a:ext uri="{9D8B030D-6E8A-4147-A177-3AD203B41FA5}">
                      <a16:colId xmlns:a16="http://schemas.microsoft.com/office/drawing/2014/main" val="2522265368"/>
                    </a:ext>
                  </a:extLst>
                </a:gridCol>
                <a:gridCol w="904635">
                  <a:extLst>
                    <a:ext uri="{9D8B030D-6E8A-4147-A177-3AD203B41FA5}">
                      <a16:colId xmlns:a16="http://schemas.microsoft.com/office/drawing/2014/main" val="3315435100"/>
                    </a:ext>
                  </a:extLst>
                </a:gridCol>
                <a:gridCol w="1295249">
                  <a:extLst>
                    <a:ext uri="{9D8B030D-6E8A-4147-A177-3AD203B41FA5}">
                      <a16:colId xmlns:a16="http://schemas.microsoft.com/office/drawing/2014/main" val="761619649"/>
                    </a:ext>
                  </a:extLst>
                </a:gridCol>
                <a:gridCol w="1295249">
                  <a:extLst>
                    <a:ext uri="{9D8B030D-6E8A-4147-A177-3AD203B41FA5}">
                      <a16:colId xmlns:a16="http://schemas.microsoft.com/office/drawing/2014/main" val="1598954084"/>
                    </a:ext>
                  </a:extLst>
                </a:gridCol>
                <a:gridCol w="1295249">
                  <a:extLst>
                    <a:ext uri="{9D8B030D-6E8A-4147-A177-3AD203B41FA5}">
                      <a16:colId xmlns:a16="http://schemas.microsoft.com/office/drawing/2014/main" val="3192426434"/>
                    </a:ext>
                  </a:extLst>
                </a:gridCol>
                <a:gridCol w="899556">
                  <a:extLst>
                    <a:ext uri="{9D8B030D-6E8A-4147-A177-3AD203B41FA5}">
                      <a16:colId xmlns:a16="http://schemas.microsoft.com/office/drawing/2014/main" val="1759283655"/>
                    </a:ext>
                  </a:extLst>
                </a:gridCol>
                <a:gridCol w="899556">
                  <a:extLst>
                    <a:ext uri="{9D8B030D-6E8A-4147-A177-3AD203B41FA5}">
                      <a16:colId xmlns:a16="http://schemas.microsoft.com/office/drawing/2014/main" val="1527230507"/>
                    </a:ext>
                  </a:extLst>
                </a:gridCol>
                <a:gridCol w="899556">
                  <a:extLst>
                    <a:ext uri="{9D8B030D-6E8A-4147-A177-3AD203B41FA5}">
                      <a16:colId xmlns:a16="http://schemas.microsoft.com/office/drawing/2014/main" val="838188192"/>
                    </a:ext>
                  </a:extLst>
                </a:gridCol>
              </a:tblGrid>
              <a:tr h="779723">
                <a:tc>
                  <a:txBody>
                    <a:bodyPr/>
                    <a:lstStyle/>
                    <a:p>
                      <a:pPr rtl="0" fontAlgn="t">
                        <a:spcBef>
                          <a:spcPts val="0"/>
                        </a:spcBef>
                        <a:spcAft>
                          <a:spcPts val="0"/>
                        </a:spcAft>
                      </a:pPr>
                      <a:r>
                        <a:rPr lang="en-US" sz="1400" b="0" i="0" u="none" strike="noStrike" dirty="0">
                          <a:solidFill>
                            <a:srgbClr val="FFFFFF"/>
                          </a:solidFill>
                          <a:effectLst/>
                          <a:latin typeface="Open Sans"/>
                        </a:rPr>
                        <a:t>Campaign </a:t>
                      </a:r>
                      <a:endParaRPr lang="en-US" sz="1400" dirty="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dirty="0">
                          <a:solidFill>
                            <a:srgbClr val="FFFFFF"/>
                          </a:solidFill>
                          <a:effectLst/>
                          <a:latin typeface="Open Sans"/>
                        </a:rPr>
                        <a:t>Reach</a:t>
                      </a:r>
                      <a:endParaRPr lang="en-US" sz="1400" dirty="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kern="1200" dirty="0">
                          <a:solidFill>
                            <a:srgbClr val="FFFFFF"/>
                          </a:solidFill>
                          <a:effectLst/>
                          <a:latin typeface="Open Sans"/>
                          <a:ea typeface="+mn-ea"/>
                          <a:cs typeface="+mn-cs"/>
                        </a:rPr>
                        <a:t>Impressions</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kern="1200" dirty="0">
                          <a:solidFill>
                            <a:srgbClr val="FFFFFF"/>
                          </a:solidFill>
                          <a:effectLst/>
                          <a:latin typeface="Open Sans"/>
                          <a:ea typeface="+mn-ea"/>
                          <a:cs typeface="+mn-cs"/>
                        </a:rPr>
                        <a:t>Cost per 1000 people reached</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dirty="0">
                          <a:solidFill>
                            <a:srgbClr val="FFFFFF"/>
                          </a:solidFill>
                          <a:effectLst/>
                          <a:latin typeface="Open Sans"/>
                        </a:rPr>
                        <a:t>Amount Spent </a:t>
                      </a:r>
                      <a:endParaRPr lang="en-US" sz="1400" dirty="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kern="1200" dirty="0">
                          <a:solidFill>
                            <a:srgbClr val="FFFFFF"/>
                          </a:solidFill>
                          <a:effectLst/>
                          <a:latin typeface="Open Sans"/>
                          <a:ea typeface="+mn-ea"/>
                          <a:cs typeface="+mn-cs"/>
                        </a:rPr>
                        <a:t>Link Clicks</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kern="1200" dirty="0">
                          <a:solidFill>
                            <a:srgbClr val="FFFFFF"/>
                          </a:solidFill>
                          <a:effectLst/>
                          <a:latin typeface="Open Sans"/>
                          <a:ea typeface="+mn-ea"/>
                          <a:cs typeface="+mn-cs"/>
                        </a:rPr>
                        <a:t>CPM</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tc>
                  <a:txBody>
                    <a:bodyPr/>
                    <a:lstStyle/>
                    <a:p>
                      <a:pPr rtl="0" fontAlgn="t">
                        <a:spcBef>
                          <a:spcPts val="0"/>
                        </a:spcBef>
                        <a:spcAft>
                          <a:spcPts val="0"/>
                        </a:spcAft>
                      </a:pPr>
                      <a:r>
                        <a:rPr lang="en-US" sz="1400" b="0" i="0" u="none" strike="noStrike" kern="1200" dirty="0">
                          <a:solidFill>
                            <a:srgbClr val="FFFFFF"/>
                          </a:solidFill>
                          <a:effectLst/>
                          <a:latin typeface="Open Sans"/>
                          <a:ea typeface="+mn-ea"/>
                          <a:cs typeface="+mn-cs"/>
                        </a:rPr>
                        <a:t>CPC</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02B4E5"/>
                    </a:solidFill>
                  </a:tcPr>
                </a:tc>
                <a:extLst>
                  <a:ext uri="{0D108BD9-81ED-4DB2-BD59-A6C34878D82A}">
                    <a16:rowId xmlns:a16="http://schemas.microsoft.com/office/drawing/2014/main" val="1235351206"/>
                  </a:ext>
                </a:extLst>
              </a:tr>
              <a:tr h="339564">
                <a:tc>
                  <a:txBody>
                    <a:bodyPr/>
                    <a:lstStyle/>
                    <a:p>
                      <a:pPr rtl="0" fontAlgn="t">
                        <a:spcBef>
                          <a:spcPts val="0"/>
                        </a:spcBef>
                        <a:spcAft>
                          <a:spcPts val="0"/>
                        </a:spcAft>
                      </a:pPr>
                      <a:r>
                        <a:rPr lang="en-US" sz="1400" b="0" i="0" u="none" strike="noStrike" dirty="0">
                          <a:solidFill>
                            <a:srgbClr val="525C65"/>
                          </a:solidFill>
                          <a:effectLst/>
                          <a:latin typeface="Open Sans"/>
                        </a:rPr>
                        <a:t>Ad One </a:t>
                      </a:r>
                      <a:endParaRPr lang="en-US" sz="1400" dirty="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2307</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2933</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$9.94</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$22.94</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7</a:t>
                      </a:r>
                    </a:p>
                    <a:p>
                      <a:pPr fontAlgn="t"/>
                      <a:endParaRPr lang="en-US" sz="1400" dirty="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$7.82</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$3.28</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243600"/>
                  </a:ext>
                </a:extLst>
              </a:tr>
              <a:tr h="527596">
                <a:tc>
                  <a:txBody>
                    <a:bodyPr/>
                    <a:lstStyle/>
                    <a:p>
                      <a:pPr rtl="0" fontAlgn="t">
                        <a:spcBef>
                          <a:spcPts val="0"/>
                        </a:spcBef>
                        <a:spcAft>
                          <a:spcPts val="0"/>
                        </a:spcAft>
                      </a:pPr>
                      <a:r>
                        <a:rPr lang="en-US" sz="1400" b="0" i="0" u="none" strike="noStrike">
                          <a:solidFill>
                            <a:srgbClr val="525C65"/>
                          </a:solidFill>
                          <a:effectLst/>
                          <a:latin typeface="Open Sans"/>
                        </a:rPr>
                        <a:t>Ad Two</a:t>
                      </a:r>
                      <a:endParaRPr lang="en-US" sz="140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968</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1124</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$8.48</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$8.21</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1</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$7.30</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$8.21</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76227321"/>
                  </a:ext>
                </a:extLst>
              </a:tr>
              <a:tr h="527596">
                <a:tc>
                  <a:txBody>
                    <a:bodyPr/>
                    <a:lstStyle/>
                    <a:p>
                      <a:pPr rtl="0" fontAlgn="t">
                        <a:spcBef>
                          <a:spcPts val="0"/>
                        </a:spcBef>
                        <a:spcAft>
                          <a:spcPts val="0"/>
                        </a:spcAft>
                      </a:pPr>
                      <a:r>
                        <a:rPr lang="en-US" sz="1400" b="0" i="0" u="none" strike="noStrike">
                          <a:solidFill>
                            <a:srgbClr val="525C65"/>
                          </a:solidFill>
                          <a:effectLst/>
                          <a:latin typeface="Open Sans"/>
                        </a:rPr>
                        <a:t>Ad Three</a:t>
                      </a:r>
                      <a:endParaRPr lang="en-US" sz="140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6455</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12034</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$10.67</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$68.85</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6</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$5.72</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$11.48</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14123737"/>
                  </a:ext>
                </a:extLst>
              </a:tr>
              <a:tr h="436985">
                <a:tc>
                  <a:txBody>
                    <a:bodyPr/>
                    <a:lstStyle/>
                    <a:p>
                      <a:pPr rtl="0" fontAlgn="t">
                        <a:spcBef>
                          <a:spcPts val="0"/>
                        </a:spcBef>
                        <a:spcAft>
                          <a:spcPts val="0"/>
                        </a:spcAft>
                      </a:pPr>
                      <a:r>
                        <a:rPr lang="en-US" sz="1400" b="0" i="0" u="none" strike="noStrike">
                          <a:solidFill>
                            <a:srgbClr val="525C65"/>
                          </a:solidFill>
                          <a:effectLst/>
                          <a:latin typeface="Open Sans"/>
                        </a:rPr>
                        <a:t>Overall </a:t>
                      </a:r>
                      <a:endParaRPr lang="en-US" sz="1400">
                        <a:effectLst/>
                      </a:endParaRP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8207</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16091</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$12.18</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 $100</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14</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$6.21</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fontAlgn="t"/>
                      <a:r>
                        <a:rPr lang="en-US" sz="1400" dirty="0">
                          <a:effectLst/>
                        </a:rPr>
                        <a:t>$7.14</a:t>
                      </a:r>
                    </a:p>
                  </a:txBody>
                  <a:tcPr marL="38081" marR="38081" marT="90443" marB="9044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30789959"/>
                  </a:ext>
                </a:extLst>
              </a:tr>
            </a:tbl>
          </a:graphicData>
        </a:graphic>
      </p:graphicFrame>
    </p:spTree>
    <p:extLst>
      <p:ext uri="{BB962C8B-B14F-4D97-AF65-F5344CB8AC3E}">
        <p14:creationId xmlns:p14="http://schemas.microsoft.com/office/powerpoint/2010/main" val="42703475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1062</Words>
  <Application>Microsoft Macintosh PowerPoint</Application>
  <PresentationFormat>On-screen Show (16:9)</PresentationFormat>
  <Paragraphs>155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Open Sans</vt:lpstr>
      <vt:lpstr>Times New Roman</vt:lpstr>
      <vt:lpstr>Gallery</vt:lpstr>
      <vt:lpstr>PowerPoint Presentation</vt:lpstr>
      <vt:lpstr>Digital Marketing Nanodegree Program</vt:lpstr>
      <vt:lpstr>CAMPAIGN APPROACH</vt:lpstr>
      <vt:lpstr>DMND Program</vt:lpstr>
      <vt:lpstr>Target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Laavanya Ganesh</dc:creator>
  <cp:lastModifiedBy>Laavanya Ganesh</cp:lastModifiedBy>
  <cp:revision>7</cp:revision>
  <cp:lastPrinted>2019-02-17T04:57:40Z</cp:lastPrinted>
  <dcterms:created xsi:type="dcterms:W3CDTF">2019-02-17T04:33:54Z</dcterms:created>
  <dcterms:modified xsi:type="dcterms:W3CDTF">2019-02-17T05:16:32Z</dcterms:modified>
</cp:coreProperties>
</file>